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863" r:id="rId2"/>
    <p:sldMasterId id="2147484307" r:id="rId3"/>
  </p:sldMasterIdLst>
  <p:notesMasterIdLst>
    <p:notesMasterId r:id="rId66"/>
  </p:notesMasterIdLst>
  <p:handoutMasterIdLst>
    <p:handoutMasterId r:id="rId67"/>
  </p:handoutMasterIdLst>
  <p:sldIdLst>
    <p:sldId id="524" r:id="rId4"/>
    <p:sldId id="521" r:id="rId5"/>
    <p:sldId id="522" r:id="rId6"/>
    <p:sldId id="448" r:id="rId7"/>
    <p:sldId id="491" r:id="rId8"/>
    <p:sldId id="492" r:id="rId9"/>
    <p:sldId id="493" r:id="rId10"/>
    <p:sldId id="479" r:id="rId11"/>
    <p:sldId id="480" r:id="rId12"/>
    <p:sldId id="481" r:id="rId13"/>
    <p:sldId id="482" r:id="rId14"/>
    <p:sldId id="432" r:id="rId15"/>
    <p:sldId id="468" r:id="rId16"/>
    <p:sldId id="473" r:id="rId17"/>
    <p:sldId id="457" r:id="rId18"/>
    <p:sldId id="436" r:id="rId19"/>
    <p:sldId id="458" r:id="rId20"/>
    <p:sldId id="459" r:id="rId21"/>
    <p:sldId id="463" r:id="rId22"/>
    <p:sldId id="456" r:id="rId23"/>
    <p:sldId id="467" r:id="rId24"/>
    <p:sldId id="472" r:id="rId25"/>
    <p:sldId id="439" r:id="rId26"/>
    <p:sldId id="461" r:id="rId27"/>
    <p:sldId id="469" r:id="rId28"/>
    <p:sldId id="444" r:id="rId29"/>
    <p:sldId id="454" r:id="rId30"/>
    <p:sldId id="453" r:id="rId31"/>
    <p:sldId id="465" r:id="rId32"/>
    <p:sldId id="447" r:id="rId33"/>
    <p:sldId id="494" r:id="rId34"/>
    <p:sldId id="495" r:id="rId35"/>
    <p:sldId id="496" r:id="rId36"/>
    <p:sldId id="497" r:id="rId37"/>
    <p:sldId id="450" r:id="rId38"/>
    <p:sldId id="475" r:id="rId39"/>
    <p:sldId id="474" r:id="rId40"/>
    <p:sldId id="488" r:id="rId41"/>
    <p:sldId id="449" r:id="rId42"/>
    <p:sldId id="485" r:id="rId43"/>
    <p:sldId id="527" r:id="rId44"/>
    <p:sldId id="528" r:id="rId45"/>
    <p:sldId id="525" r:id="rId46"/>
    <p:sldId id="526" r:id="rId47"/>
    <p:sldId id="503" r:id="rId48"/>
    <p:sldId id="504" r:id="rId49"/>
    <p:sldId id="505" r:id="rId50"/>
    <p:sldId id="506" r:id="rId51"/>
    <p:sldId id="507" r:id="rId52"/>
    <p:sldId id="508" r:id="rId53"/>
    <p:sldId id="509" r:id="rId54"/>
    <p:sldId id="510" r:id="rId55"/>
    <p:sldId id="511" r:id="rId56"/>
    <p:sldId id="512" r:id="rId57"/>
    <p:sldId id="513" r:id="rId58"/>
    <p:sldId id="514" r:id="rId59"/>
    <p:sldId id="515" r:id="rId60"/>
    <p:sldId id="516" r:id="rId61"/>
    <p:sldId id="517" r:id="rId62"/>
    <p:sldId id="518" r:id="rId63"/>
    <p:sldId id="519" r:id="rId64"/>
    <p:sldId id="441" r:id="rId65"/>
  </p:sldIdLst>
  <p:sldSz cx="9144000" cy="6858000" type="screen4x3"/>
  <p:notesSz cx="6950075" cy="9236075"/>
  <p:custDataLst>
    <p:tags r:id="rId6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>
          <p15:clr>
            <a:srgbClr val="A4A3A4"/>
          </p15:clr>
        </p15:guide>
        <p15:guide id="2" pos="218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FF3300"/>
    <a:srgbClr val="FF9900"/>
    <a:srgbClr val="66FFCC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4717" autoAdjust="0"/>
  </p:normalViewPr>
  <p:slideViewPr>
    <p:cSldViewPr>
      <p:cViewPr varScale="1">
        <p:scale>
          <a:sx n="81" d="100"/>
          <a:sy n="81" d="100"/>
        </p:scale>
        <p:origin x="1450" y="58"/>
      </p:cViewPr>
      <p:guideLst>
        <p:guide orient="horz" pos="4319"/>
        <p:guide pos="2880"/>
      </p:guideLst>
    </p:cSldViewPr>
  </p:slideViewPr>
  <p:outlineViewPr>
    <p:cViewPr>
      <p:scale>
        <a:sx n="33" d="100"/>
        <a:sy n="33" d="100"/>
      </p:scale>
      <p:origin x="3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466" y="-84"/>
      </p:cViewPr>
      <p:guideLst>
        <p:guide orient="horz" pos="2909"/>
        <p:guide pos="218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tags" Target="tags/tag1.xml"/><Relationship Id="rId7" Type="http://schemas.openxmlformats.org/officeDocument/2006/relationships/slide" Target="slides/slide4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MSS score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Follow up 7</c:v>
                </c:pt>
                <c:pt idx="1">
                  <c:v>Follow up 8</c:v>
                </c:pt>
                <c:pt idx="2">
                  <c:v>Follow up 9</c:v>
                </c:pt>
                <c:pt idx="3">
                  <c:v>Follow up 10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0.34000000000000058</c:v>
                </c:pt>
                <c:pt idx="1">
                  <c:v>0.41000000000000031</c:v>
                </c:pt>
                <c:pt idx="2">
                  <c:v>0.5</c:v>
                </c:pt>
                <c:pt idx="3">
                  <c:v>0.56999999999999995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B7-4D4D-982C-CF1BEFDE8A0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5019264"/>
        <c:axId val="145021568"/>
      </c:barChart>
      <c:catAx>
        <c:axId val="14501926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dirty="0">
                    <a:solidFill>
                      <a:srgbClr val="FF0000"/>
                    </a:solidFill>
                  </a:rPr>
                  <a:t>Re- </a:t>
                </a:r>
                <a:r>
                  <a:rPr lang="en-US" sz="1800" dirty="0" err="1">
                    <a:solidFill>
                      <a:srgbClr val="FF0000"/>
                    </a:solidFill>
                  </a:rPr>
                  <a:t>MSS</a:t>
                </a:r>
                <a:endParaRPr lang="en-US" sz="1800" dirty="0">
                  <a:solidFill>
                    <a:srgbClr val="FF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0.82935515327182274"/>
              <c:y val="0.9214898618481917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5021568"/>
        <c:crosses val="autoZero"/>
        <c:auto val="1"/>
        <c:lblAlgn val="ctr"/>
        <c:lblOffset val="100"/>
        <c:noMultiLvlLbl val="0"/>
      </c:catAx>
      <c:valAx>
        <c:axId val="145021568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5019264"/>
        <c:crosses val="autoZero"/>
        <c:crossBetween val="between"/>
      </c:valAx>
      <c:dTable>
        <c:showHorzBorder val="1"/>
        <c:showVertBorder val="1"/>
        <c:showOutline val="1"/>
        <c:showKeys val="0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MSS score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81F4-47E3-9F7F-43F6C4ACA179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solidFill>
                  <a:srgbClr val="00B05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1F4-47E3-9F7F-43F6C4ACA179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81F4-47E3-9F7F-43F6C4ACA17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Governance &amp; management</c:v>
                </c:pt>
                <c:pt idx="1">
                  <c:v>Clinical Management</c:v>
                </c:pt>
                <c:pt idx="2">
                  <c:v>Hospital Support Service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0.83000000000000063</c:v>
                </c:pt>
                <c:pt idx="1">
                  <c:v>0.51</c:v>
                </c:pt>
                <c:pt idx="2">
                  <c:v>0.51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B7-4D4D-982C-CF1BEFDE8A0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89"/>
        <c:axId val="151295104"/>
        <c:axId val="151296640"/>
      </c:barChart>
      <c:catAx>
        <c:axId val="151295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1296640"/>
        <c:crosses val="autoZero"/>
        <c:auto val="1"/>
        <c:lblAlgn val="ctr"/>
        <c:lblOffset val="100"/>
        <c:noMultiLvlLbl val="0"/>
      </c:catAx>
      <c:valAx>
        <c:axId val="151296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1295104"/>
        <c:crosses val="autoZero"/>
        <c:crossBetween val="between"/>
      </c:valAx>
      <c:dTable>
        <c:showHorzBorder val="1"/>
        <c:showVertBorder val="1"/>
        <c:showOutline val="1"/>
        <c:showKeys val="0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tif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0.81078</cdr:x>
      <cdr:y>0.0016</cdr:y>
    </cdr:from>
    <cdr:to>
      <cdr:x>1</cdr:x>
      <cdr:y>0.26862</cdr:y>
    </cdr:to>
    <cdr:pic>
      <cdr:nvPicPr>
        <cdr:cNvPr id="2" name="Content Placeholder 3">
          <a:extLst xmlns:a="http://schemas.openxmlformats.org/drawingml/2006/main">
            <a:ext uri="{FF2B5EF4-FFF2-40B4-BE49-F238E27FC236}">
              <a16:creationId xmlns:a16="http://schemas.microsoft.com/office/drawing/2014/main" id="{1C9AB742-204F-86AD-B2E8-3F7FC518B2F3}"/>
            </a:ext>
          </a:extLst>
        </cdr:cNvPr>
        <cdr:cNvPicPr>
          <a:picLocks xmlns:a="http://schemas.openxmlformats.org/drawingml/2006/main" noGrp="1" noChangeAspect="1"/>
        </cdr:cNvPicPr>
      </cdr:nvPicPr>
      <cdr:blipFill rotWithShape="1"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 l="77611" t="37994" r="2643" b="40112"/>
        <a:stretch xmlns:a="http://schemas.openxmlformats.org/drawingml/2006/main"/>
      </cdr:blipFill>
      <cdr:spPr>
        <a:xfrm xmlns:a="http://schemas.openxmlformats.org/drawingml/2006/main">
          <a:off x="9523828" y="8598"/>
          <a:ext cx="2222695" cy="1434904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2329" cy="460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7747" y="0"/>
            <a:ext cx="3012329" cy="460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5533"/>
            <a:ext cx="3012329" cy="460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7747" y="8775533"/>
            <a:ext cx="3012329" cy="460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442C4BD-176B-470C-A8F4-3ADF11FE798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4839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2329" cy="460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7747" y="0"/>
            <a:ext cx="3012329" cy="460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30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8400" y="693738"/>
            <a:ext cx="4614863" cy="34623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6992" y="4386190"/>
            <a:ext cx="5096092" cy="4155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5533"/>
            <a:ext cx="3012329" cy="460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7747" y="8775533"/>
            <a:ext cx="3012329" cy="460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F1AFDE5-1C4C-4C44-80EE-507AB194B3B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2974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1AFDE5-1C4C-4C44-80EE-507AB194B3B6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2593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Include any relevant photos to illustrate changes or improvements made by the hospital.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B2BCE-A445-43F5-B23C-76593853D0FC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8517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Include any relevant photos to illustrate changes or improvements made by the hospital.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B2BCE-A445-43F5-B23C-76593853D0FC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290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progress on MSS over time in the chart.  To change the data, right click on chart, select </a:t>
            </a:r>
            <a:r>
              <a:rPr lang="en-US" b="1" dirty="0"/>
              <a:t>Edit Data </a:t>
            </a:r>
            <a:r>
              <a:rPr lang="en-US" b="0" dirty="0"/>
              <a:t>and enter the data for the respective hospital.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92B80B-9018-4EAC-B803-6CA9B1EAF3F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892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progress on MSS over time in the chart.  To change the data, right click on chart, select </a:t>
            </a:r>
            <a:r>
              <a:rPr lang="en-US" b="1" dirty="0"/>
              <a:t>Edit Data </a:t>
            </a:r>
            <a:r>
              <a:rPr lang="en-US" b="0" dirty="0"/>
              <a:t>and enter the data for the respective hospital.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92B80B-9018-4EAC-B803-6CA9B1EAF3F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273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to mention status of hospital services beyond the general services like ER, OPD, inpatient, delivery, Lab, X-ray etc.</a:t>
            </a:r>
          </a:p>
          <a:p>
            <a:endParaRPr lang="en-US" dirty="0"/>
          </a:p>
          <a:p>
            <a:r>
              <a:rPr lang="en-US" dirty="0"/>
              <a:t>Hospital pharmacy: please mention whether pharmacy is operating 24 hours or not and what kind of HR is working in pharmacy</a:t>
            </a:r>
          </a:p>
          <a:p>
            <a:endParaRPr lang="en-US" dirty="0"/>
          </a:p>
          <a:p>
            <a:r>
              <a:rPr lang="en-US" dirty="0"/>
              <a:t>Laboratory: the main interest is in culture and other tests beyond the range of MSS.  Mention if hospital is able to provide thyroid tests etc.</a:t>
            </a:r>
          </a:p>
          <a:p>
            <a:endParaRPr lang="en-US" dirty="0"/>
          </a:p>
          <a:p>
            <a:r>
              <a:rPr lang="en-US" dirty="0"/>
              <a:t>Blood Bank: please mention status of blood bank</a:t>
            </a:r>
          </a:p>
          <a:p>
            <a:endParaRPr lang="en-US" dirty="0"/>
          </a:p>
          <a:p>
            <a:r>
              <a:rPr lang="en-US" dirty="0"/>
              <a:t>X-ray: mention whether the X-ray service is provided by digital technology and mention the HR providing service</a:t>
            </a:r>
          </a:p>
          <a:p>
            <a:endParaRPr lang="en-US" dirty="0"/>
          </a:p>
          <a:p>
            <a:r>
              <a:rPr lang="en-US" dirty="0"/>
              <a:t>Dental: what kinds of dental service are available and what level of HR is providing?</a:t>
            </a:r>
          </a:p>
          <a:p>
            <a:endParaRPr lang="en-US" dirty="0"/>
          </a:p>
          <a:p>
            <a:r>
              <a:rPr lang="en-US" dirty="0"/>
              <a:t>Extended Hospital Service (EHS): is the hospital providing EHS and if so, what kind of service?</a:t>
            </a:r>
          </a:p>
          <a:p>
            <a:endParaRPr lang="en-US" dirty="0"/>
          </a:p>
          <a:p>
            <a:r>
              <a:rPr lang="en-US" dirty="0"/>
              <a:t>Mention any other innovation by hospital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B2BCE-A445-43F5-B23C-76593853D0F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2834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to mention status of hospital services beyond the general services like ER, OPD, inpatient, delivery, Lab, X-ray etc.</a:t>
            </a:r>
          </a:p>
          <a:p>
            <a:endParaRPr lang="en-US" dirty="0"/>
          </a:p>
          <a:p>
            <a:r>
              <a:rPr lang="en-US" dirty="0"/>
              <a:t>Hospital pharmacy: please mention whether pharmacy is operating 24 hours or not and what kind of HR is working in pharmacy</a:t>
            </a:r>
          </a:p>
          <a:p>
            <a:endParaRPr lang="en-US" dirty="0"/>
          </a:p>
          <a:p>
            <a:r>
              <a:rPr lang="en-US" dirty="0"/>
              <a:t>Laboratory: the main interest is in culture and other tests beyond the range of MSS.  Mention if hospital is able to provide thyroid tests etc.</a:t>
            </a:r>
          </a:p>
          <a:p>
            <a:endParaRPr lang="en-US" dirty="0"/>
          </a:p>
          <a:p>
            <a:r>
              <a:rPr lang="en-US" dirty="0"/>
              <a:t>Blood Bank: please mention status of blood bank</a:t>
            </a:r>
          </a:p>
          <a:p>
            <a:endParaRPr lang="en-US" dirty="0"/>
          </a:p>
          <a:p>
            <a:r>
              <a:rPr lang="en-US" dirty="0"/>
              <a:t>X-ray: mention whether the X-ray service is provided by digital technology and mention the HR providing service</a:t>
            </a:r>
          </a:p>
          <a:p>
            <a:endParaRPr lang="en-US" dirty="0"/>
          </a:p>
          <a:p>
            <a:r>
              <a:rPr lang="en-US" dirty="0"/>
              <a:t>Dental: what kinds of dental service are available and what level of HR is providing?</a:t>
            </a:r>
          </a:p>
          <a:p>
            <a:endParaRPr lang="en-US" dirty="0"/>
          </a:p>
          <a:p>
            <a:r>
              <a:rPr lang="en-US" dirty="0"/>
              <a:t>Extended Hospital Service (EHS): is the hospital providing EHS and if so, what kind of service?</a:t>
            </a:r>
          </a:p>
          <a:p>
            <a:endParaRPr lang="en-US" dirty="0"/>
          </a:p>
          <a:p>
            <a:r>
              <a:rPr lang="en-US" dirty="0"/>
              <a:t>Mention any other innovation by hospital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B2BCE-A445-43F5-B23C-76593853D0F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409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to mention status of hospital services beyond the general services like ER, OPD, inpatient, delivery, Lab, X-ray etc.</a:t>
            </a:r>
          </a:p>
          <a:p>
            <a:endParaRPr lang="en-US" dirty="0"/>
          </a:p>
          <a:p>
            <a:r>
              <a:rPr lang="en-US" dirty="0"/>
              <a:t>Hospital pharmacy: please mention whether pharmacy is operating 24 hours or not and what kind of HR is working in pharmacy</a:t>
            </a:r>
          </a:p>
          <a:p>
            <a:endParaRPr lang="en-US" dirty="0"/>
          </a:p>
          <a:p>
            <a:r>
              <a:rPr lang="en-US" dirty="0"/>
              <a:t>Laboratory: the main interest is in culture and other tests beyond the range of MSS.  Mention if hospital is able to provide thyroid tests etc.</a:t>
            </a:r>
          </a:p>
          <a:p>
            <a:endParaRPr lang="en-US" dirty="0"/>
          </a:p>
          <a:p>
            <a:r>
              <a:rPr lang="en-US" dirty="0"/>
              <a:t>Blood Bank: please mention status of blood bank</a:t>
            </a:r>
          </a:p>
          <a:p>
            <a:endParaRPr lang="en-US" dirty="0"/>
          </a:p>
          <a:p>
            <a:r>
              <a:rPr lang="en-US" dirty="0"/>
              <a:t>X-ray: mention whether the X-ray service is provided by digital technology and mention the HR providing service</a:t>
            </a:r>
          </a:p>
          <a:p>
            <a:endParaRPr lang="en-US" dirty="0"/>
          </a:p>
          <a:p>
            <a:r>
              <a:rPr lang="en-US" dirty="0"/>
              <a:t>Dental: what kinds of dental service are available and what level of HR is providing?</a:t>
            </a:r>
          </a:p>
          <a:p>
            <a:endParaRPr lang="en-US" dirty="0"/>
          </a:p>
          <a:p>
            <a:r>
              <a:rPr lang="en-US" dirty="0"/>
              <a:t>Extended Hospital Service (EHS): is the hospital providing EHS and if so, what kind of service?</a:t>
            </a:r>
          </a:p>
          <a:p>
            <a:endParaRPr lang="en-US" dirty="0"/>
          </a:p>
          <a:p>
            <a:r>
              <a:rPr lang="en-US" dirty="0"/>
              <a:t>Mention any other innovation by hospital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B2BCE-A445-43F5-B23C-76593853D0F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829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to mention status of hospital services beyond the general services like ER, OPD, inpatient, delivery, Lab, X-ray etc.</a:t>
            </a:r>
          </a:p>
          <a:p>
            <a:endParaRPr lang="en-US" dirty="0"/>
          </a:p>
          <a:p>
            <a:r>
              <a:rPr lang="en-US" dirty="0"/>
              <a:t>Hospital pharmacy: please mention whether pharmacy is operating 24 hours or not and what kind of HR is working in pharmacy</a:t>
            </a:r>
          </a:p>
          <a:p>
            <a:endParaRPr lang="en-US" dirty="0"/>
          </a:p>
          <a:p>
            <a:r>
              <a:rPr lang="en-US" dirty="0"/>
              <a:t>Laboratory: the main interest is in culture and other tests beyond the range of MSS.  Mention if hospital is able to provide thyroid tests etc.</a:t>
            </a:r>
          </a:p>
          <a:p>
            <a:endParaRPr lang="en-US" dirty="0"/>
          </a:p>
          <a:p>
            <a:r>
              <a:rPr lang="en-US" dirty="0"/>
              <a:t>Blood Bank: please mention status of blood bank</a:t>
            </a:r>
          </a:p>
          <a:p>
            <a:endParaRPr lang="en-US" dirty="0"/>
          </a:p>
          <a:p>
            <a:r>
              <a:rPr lang="en-US" dirty="0"/>
              <a:t>X-ray: mention whether the X-ray service is provided by digital technology and mention the HR providing service</a:t>
            </a:r>
          </a:p>
          <a:p>
            <a:endParaRPr lang="en-US" dirty="0"/>
          </a:p>
          <a:p>
            <a:r>
              <a:rPr lang="en-US" dirty="0"/>
              <a:t>Dental: what kinds of dental service are available and what level of HR is providing?</a:t>
            </a:r>
          </a:p>
          <a:p>
            <a:endParaRPr lang="en-US" dirty="0"/>
          </a:p>
          <a:p>
            <a:r>
              <a:rPr lang="en-US" dirty="0"/>
              <a:t>Extended Hospital Service (EHS): is the hospital providing EHS and if so, what kind of service?</a:t>
            </a:r>
          </a:p>
          <a:p>
            <a:endParaRPr lang="en-US" dirty="0"/>
          </a:p>
          <a:p>
            <a:r>
              <a:rPr lang="en-US" dirty="0"/>
              <a:t>Mention any other innovation by hospital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B2BCE-A445-43F5-B23C-76593853D0F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4388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1AFDE5-1C4C-4C44-80EE-507AB194B3B6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0917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99BFA79-46C4-46C1-8625-798D35458F9D}" type="slidenum">
              <a:rPr lang="en-US" altLang="en-US" sz="1200"/>
              <a:pPr/>
              <a:t>25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290104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 spd="slow"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pull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pull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49325" y="1981200"/>
            <a:ext cx="7661275" cy="41148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 spd="slow">
    <p:pull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 spd="slow">
    <p:pull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 spd="slow">
    <p:pull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 spd="slow">
    <p:pull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 spd="slow">
    <p:pull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381E1-E9AC-4B6B-BB34-40B0D2938E50}" type="datetimeFigureOut">
              <a:rPr lang="en-US"/>
              <a:pPr>
                <a:defRPr/>
              </a:pPr>
              <a:t>12/26/2022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E94ED-221C-4DEF-B200-484EF5F4D4D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ll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B7DFC-8A2D-43CA-B8D6-F07F16B23CD1}" type="datetimeFigureOut">
              <a:rPr lang="en-US"/>
              <a:pPr>
                <a:defRPr/>
              </a:pPr>
              <a:t>12/26/2022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B793B-EE7F-43D2-853C-7A12BC4510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  <p:transition spd="slow">
    <p:pull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EA9FC-A0C9-491E-B420-1D3D549906FD}" type="datetimeFigureOut">
              <a:rPr lang="en-US"/>
              <a:pPr>
                <a:defRPr/>
              </a:pPr>
              <a:t>12/26/2022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A4A3-0802-4C3B-B2C4-A19A74ECC81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ll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EC453-EE2A-403E-8DE9-EB6E60985668}" type="datetimeFigureOut">
              <a:rPr lang="en-US"/>
              <a:pPr>
                <a:defRPr/>
              </a:pPr>
              <a:t>12/26/2022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CD3DA-8111-4158-8E5B-7E12EADD641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ll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E57EC-F6C3-4E3B-B3D4-57A42BAE71CE}" type="datetimeFigureOut">
              <a:rPr lang="en-US"/>
              <a:pPr>
                <a:defRPr/>
              </a:pPr>
              <a:t>12/26/2022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9DE21-0ADE-44D1-8B16-C521352B2AD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ll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A6AE4-7020-4F58-9BEF-11364A958A59}" type="datetimeFigureOut">
              <a:rPr lang="en-US"/>
              <a:pPr>
                <a:defRPr/>
              </a:pPr>
              <a:t>12/26/2022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6F551-8517-4938-B574-572AE8CBAD7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ll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0C9C2-6C26-4BBE-9D8D-C6E8D2A9BC89}" type="datetimeFigureOut">
              <a:rPr lang="en-US"/>
              <a:pPr>
                <a:defRPr/>
              </a:pPr>
              <a:t>12/26/2022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AD7A3-CD5D-4EFC-81E7-4CDB054883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ll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2C599-FD13-4E2B-9FD1-FC10DCED05D4}" type="datetimeFigureOut">
              <a:rPr lang="en-US"/>
              <a:pPr>
                <a:defRPr/>
              </a:pPr>
              <a:t>12/26/2022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B7726-D29A-4536-A7FC-482BBF8285A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ll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6A74A-C05C-477C-95B0-9B00F56EF495}" type="datetimeFigureOut">
              <a:rPr lang="en-US"/>
              <a:pPr>
                <a:defRPr/>
              </a:pPr>
              <a:t>12/26/2022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C63D6-1CC1-4960-BACB-AD0B10627C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ll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A712F-5FEF-4AF7-A5BA-5B768A743A7A}" type="datetimeFigureOut">
              <a:rPr lang="en-US"/>
              <a:pPr>
                <a:defRPr/>
              </a:pPr>
              <a:t>12/26/2022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D2751-890A-4692-B3F2-C2AACD4282D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ll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96DBF-F731-4821-8A91-F33209FEEA30}" type="datetimeFigureOut">
              <a:rPr lang="en-US"/>
              <a:pPr>
                <a:defRPr/>
              </a:pPr>
              <a:t>12/26/2022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CF573-CBB7-41E1-B267-F6D1340D2C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ll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 spd="slow">
    <p:pull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ll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pull dir="r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49325" y="1981200"/>
            <a:ext cx="7661275" cy="41148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 spd="slow"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 spd="slow"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 spd="slow"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 spd="slow"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9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7353" name="Rectangle 9"/>
          <p:cNvSpPr>
            <a:spLocks noChangeArrowheads="1"/>
          </p:cNvSpPr>
          <p:nvPr/>
        </p:nvSpPr>
        <p:spPr bwMode="auto">
          <a:xfrm>
            <a:off x="0" y="6559550"/>
            <a:ext cx="8382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US" sz="1000" b="1" i="1" dirty="0">
                <a:latin typeface="Arial" charset="0"/>
              </a:rPr>
              <a:t>Slide: </a:t>
            </a:r>
            <a:fld id="{C8CD76C1-F760-47B8-BC78-EAB869EB9D80}" type="slidenum">
              <a:rPr lang="en-US" sz="1000" b="1" i="1">
                <a:latin typeface="Arial" charset="0"/>
              </a:rPr>
              <a:pPr>
                <a:defRPr/>
              </a:pPr>
              <a:t>‹#›</a:t>
            </a:fld>
            <a:endParaRPr lang="en-US" sz="1000" b="1" i="1" dirty="0"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1" r:id="rId1"/>
    <p:sldLayoutId id="2147484032" r:id="rId2"/>
    <p:sldLayoutId id="2147484033" r:id="rId3"/>
    <p:sldLayoutId id="2147484034" r:id="rId4"/>
    <p:sldLayoutId id="2147484035" r:id="rId5"/>
    <p:sldLayoutId id="2147484036" r:id="rId6"/>
    <p:sldLayoutId id="2147484037" r:id="rId7"/>
    <p:sldLayoutId id="2147484038" r:id="rId8"/>
    <p:sldLayoutId id="2147484039" r:id="rId9"/>
    <p:sldLayoutId id="2147484040" r:id="rId10"/>
    <p:sldLayoutId id="2147484041" r:id="rId11"/>
    <p:sldLayoutId id="2147484042" r:id="rId12"/>
    <p:sldLayoutId id="2147484019" r:id="rId13"/>
    <p:sldLayoutId id="2147484043" r:id="rId14"/>
    <p:sldLayoutId id="2147484044" r:id="rId15"/>
    <p:sldLayoutId id="2147484045" r:id="rId16"/>
    <p:sldLayoutId id="2147484046" r:id="rId17"/>
  </p:sldLayoutIdLst>
  <p:transition spd="slow">
    <p:pull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C11EA34-234A-4EF3-8E97-FDA554EA5183}" type="datetimeFigureOut">
              <a:rPr lang="en-US"/>
              <a:pPr>
                <a:defRPr/>
              </a:pPr>
              <a:t>12/26/2022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0D67B1D-EBA7-4C15-AB99-16ECE162EA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0" r:id="rId1"/>
    <p:sldLayoutId id="2147484021" r:id="rId2"/>
    <p:sldLayoutId id="2147484022" r:id="rId3"/>
    <p:sldLayoutId id="2147484023" r:id="rId4"/>
    <p:sldLayoutId id="2147484024" r:id="rId5"/>
    <p:sldLayoutId id="2147484025" r:id="rId6"/>
    <p:sldLayoutId id="2147484026" r:id="rId7"/>
    <p:sldLayoutId id="2147484027" r:id="rId8"/>
    <p:sldLayoutId id="2147484028" r:id="rId9"/>
    <p:sldLayoutId id="2147484029" r:id="rId10"/>
    <p:sldLayoutId id="2147484030" r:id="rId11"/>
  </p:sldLayoutIdLst>
  <p:transition spd="slow">
    <p:pull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12/26/2022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8" r:id="rId1"/>
    <p:sldLayoutId id="2147484309" r:id="rId2"/>
    <p:sldLayoutId id="2147484310" r:id="rId3"/>
    <p:sldLayoutId id="2147484311" r:id="rId4"/>
    <p:sldLayoutId id="2147484312" r:id="rId5"/>
    <p:sldLayoutId id="2147484313" r:id="rId6"/>
    <p:sldLayoutId id="2147484314" r:id="rId7"/>
    <p:sldLayoutId id="2147484315" r:id="rId8"/>
    <p:sldLayoutId id="2147484316" r:id="rId9"/>
    <p:sldLayoutId id="2147484317" r:id="rId10"/>
    <p:sldLayoutId id="2147484318" r:id="rId11"/>
    <p:sldLayoutId id="2147484319" r:id="rId12"/>
  </p:sldLayoutIdLst>
  <p:transition spd="slow">
    <p:pull dir="r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0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4.gi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4.gi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4.gif"/><Relationship Id="rId4" Type="http://schemas.openxmlformats.org/officeDocument/2006/relationships/image" Target="../media/image15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4.gif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4.gi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4.gi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4.gif"/><Relationship Id="rId4" Type="http://schemas.openxmlformats.org/officeDocument/2006/relationships/image" Target="../media/image24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4.gi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4.gif"/><Relationship Id="rId4" Type="http://schemas.openxmlformats.org/officeDocument/2006/relationships/image" Target="../media/image29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4.gif"/><Relationship Id="rId4" Type="http://schemas.openxmlformats.org/officeDocument/2006/relationships/image" Target="../media/image32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4.gi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4.gi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4.gi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0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4.gif"/><Relationship Id="rId4" Type="http://schemas.openxmlformats.org/officeDocument/2006/relationships/image" Target="../media/image43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14400"/>
            <a:ext cx="8077200" cy="627888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Provincial Hospital </a:t>
            </a:r>
            <a:r>
              <a:rPr lang="en-US" sz="3600" b="1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Malangwa</a:t>
            </a:r>
            <a:br>
              <a:rPr lang="en-US" sz="36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</a:br>
            <a:r>
              <a:rPr lang="en-US" sz="3600" b="1" dirty="0">
                <a:solidFill>
                  <a:srgbClr val="FF0000"/>
                </a:solidFill>
                <a:latin typeface="+mn-lt"/>
              </a:rPr>
              <a:t>Annual Report FY 2078/79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57" b="19795"/>
          <a:stretch/>
        </p:blipFill>
        <p:spPr>
          <a:xfrm>
            <a:off x="609600" y="1752600"/>
            <a:ext cx="8077200" cy="4648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Picture 3" descr="nepa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7478" y="32208"/>
            <a:ext cx="847698" cy="1034592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F22D1F7-61FD-447C-92AF-F7FA73F051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0101159"/>
              </p:ext>
            </p:extLst>
          </p:nvPr>
        </p:nvGraphicFramePr>
        <p:xfrm>
          <a:off x="0" y="533399"/>
          <a:ext cx="9143999" cy="63245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8645">
                  <a:extLst>
                    <a:ext uri="{9D8B030D-6E8A-4147-A177-3AD203B41FA5}">
                      <a16:colId xmlns:a16="http://schemas.microsoft.com/office/drawing/2014/main" val="3716199185"/>
                    </a:ext>
                  </a:extLst>
                </a:gridCol>
                <a:gridCol w="1331860">
                  <a:extLst>
                    <a:ext uri="{9D8B030D-6E8A-4147-A177-3AD203B41FA5}">
                      <a16:colId xmlns:a16="http://schemas.microsoft.com/office/drawing/2014/main" val="3279946525"/>
                    </a:ext>
                  </a:extLst>
                </a:gridCol>
                <a:gridCol w="4575579">
                  <a:extLst>
                    <a:ext uri="{9D8B030D-6E8A-4147-A177-3AD203B41FA5}">
                      <a16:colId xmlns:a16="http://schemas.microsoft.com/office/drawing/2014/main" val="1735171631"/>
                    </a:ext>
                  </a:extLst>
                </a:gridCol>
                <a:gridCol w="601484">
                  <a:extLst>
                    <a:ext uri="{9D8B030D-6E8A-4147-A177-3AD203B41FA5}">
                      <a16:colId xmlns:a16="http://schemas.microsoft.com/office/drawing/2014/main" val="3878061639"/>
                    </a:ext>
                  </a:extLst>
                </a:gridCol>
                <a:gridCol w="329385">
                  <a:extLst>
                    <a:ext uri="{9D8B030D-6E8A-4147-A177-3AD203B41FA5}">
                      <a16:colId xmlns:a16="http://schemas.microsoft.com/office/drawing/2014/main" val="4226686045"/>
                    </a:ext>
                  </a:extLst>
                </a:gridCol>
                <a:gridCol w="1697046">
                  <a:extLst>
                    <a:ext uri="{9D8B030D-6E8A-4147-A177-3AD203B41FA5}">
                      <a16:colId xmlns:a16="http://schemas.microsoft.com/office/drawing/2014/main" val="3563058057"/>
                    </a:ext>
                  </a:extLst>
                </a:gridCol>
              </a:tblGrid>
              <a:tr h="45278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SN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Key Service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Standards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No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Rational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967633197"/>
                  </a:ext>
                </a:extLst>
              </a:tr>
              <a:tr h="452783">
                <a:tc rowSpan="3">
                  <a:txBody>
                    <a:bodyPr/>
                    <a:lstStyle/>
                    <a:p>
                      <a:r>
                        <a:rPr lang="en-US" sz="1400" dirty="0">
                          <a:latin typeface="+mn-lt"/>
                        </a:rPr>
                        <a:t>  10</a:t>
                      </a:r>
                    </a:p>
                  </a:txBody>
                  <a:tcPr marL="68580" marR="68580" marT="34290" marB="3429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USG service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Available and well functioning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761219770"/>
                  </a:ext>
                </a:extLst>
              </a:tr>
              <a:tr h="45278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HR-Radiologist/ MDGP/MO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No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047451840"/>
                  </a:ext>
                </a:extLst>
              </a:tr>
              <a:tr h="45278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CT/MRI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Availability of CT/ MRI  and functioning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</a:t>
                      </a:r>
                      <a:r>
                        <a:rPr lang="en-US" sz="14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No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Not available.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43903085"/>
                  </a:ext>
                </a:extLst>
              </a:tr>
              <a:tr h="45278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Dental Services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Separate Dental Department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710700565"/>
                  </a:ext>
                </a:extLst>
              </a:tr>
              <a:tr h="45278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HR- Dental doctor/ hygienist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823252226"/>
                  </a:ext>
                </a:extLst>
              </a:tr>
              <a:tr h="90223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CSSD Services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Separate CSSD department with assigned HR, enough equipment and supply as per hospital need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87109556"/>
                  </a:ext>
                </a:extLst>
              </a:tr>
              <a:tr h="90223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13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Laundary Services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Separate Laundry department with assigned HR with enough supplies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268217128"/>
                  </a:ext>
                </a:extLst>
              </a:tr>
              <a:tr h="45278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14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Security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u="none" strike="noStrike">
                          <a:effectLst/>
                          <a:latin typeface="+mn-lt"/>
                        </a:rPr>
                        <a:t>24 hour coverage (Either Police or security Guard)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353358747"/>
                  </a:ext>
                </a:extLst>
              </a:tr>
              <a:tr h="45278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15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EHS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u="none" strike="noStrike">
                          <a:effectLst/>
                          <a:latin typeface="+mn-lt"/>
                        </a:rPr>
                        <a:t>Expanded hospital service available after regular hour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No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139038659"/>
                  </a:ext>
                </a:extLst>
              </a:tr>
              <a:tr h="8978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16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Electricity backup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u="none" strike="noStrike">
                          <a:effectLst/>
                          <a:latin typeface="+mn-lt"/>
                        </a:rPr>
                        <a:t>Enough to run huspital regular services Lab and X-ray, OT services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632634030"/>
                  </a:ext>
                </a:extLst>
              </a:tr>
            </a:tbl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 bwMode="auto">
          <a:xfrm>
            <a:off x="0" y="-152400"/>
            <a:ext cx="8667026" cy="624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GB" sz="2000" b="1" dirty="0">
                <a:solidFill>
                  <a:schemeClr val="tx1"/>
                </a:solidFill>
                <a:latin typeface="+mn-lt"/>
              </a:rPr>
              <a:t>Key Performance Service Indicator ( Secondary-A)</a:t>
            </a:r>
            <a:endParaRPr lang="en-US" sz="2000" kern="0" dirty="0">
              <a:solidFill>
                <a:schemeClr val="tx1"/>
              </a:solidFill>
              <a:latin typeface="+mn-lt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391893"/>
      </p:ext>
    </p:extLst>
  </p:cSld>
  <p:clrMapOvr>
    <a:masterClrMapping/>
  </p:clrMapOvr>
  <p:transition spd="slow">
    <p:pull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F22D1F7-61FD-447C-92AF-F7FA73F051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7779097"/>
              </p:ext>
            </p:extLst>
          </p:nvPr>
        </p:nvGraphicFramePr>
        <p:xfrm>
          <a:off x="-3412" y="624381"/>
          <a:ext cx="9071212" cy="63366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3800">
                  <a:extLst>
                    <a:ext uri="{9D8B030D-6E8A-4147-A177-3AD203B41FA5}">
                      <a16:colId xmlns:a16="http://schemas.microsoft.com/office/drawing/2014/main" val="3716199185"/>
                    </a:ext>
                  </a:extLst>
                </a:gridCol>
                <a:gridCol w="1321257">
                  <a:extLst>
                    <a:ext uri="{9D8B030D-6E8A-4147-A177-3AD203B41FA5}">
                      <a16:colId xmlns:a16="http://schemas.microsoft.com/office/drawing/2014/main" val="3279946525"/>
                    </a:ext>
                  </a:extLst>
                </a:gridCol>
                <a:gridCol w="2636648">
                  <a:extLst>
                    <a:ext uri="{9D8B030D-6E8A-4147-A177-3AD203B41FA5}">
                      <a16:colId xmlns:a16="http://schemas.microsoft.com/office/drawing/2014/main" val="1735171631"/>
                    </a:ext>
                  </a:extLst>
                </a:gridCol>
                <a:gridCol w="531065">
                  <a:extLst>
                    <a:ext uri="{9D8B030D-6E8A-4147-A177-3AD203B41FA5}">
                      <a16:colId xmlns:a16="http://schemas.microsoft.com/office/drawing/2014/main" val="3878061639"/>
                    </a:ext>
                  </a:extLst>
                </a:gridCol>
                <a:gridCol w="558298">
                  <a:extLst>
                    <a:ext uri="{9D8B030D-6E8A-4147-A177-3AD203B41FA5}">
                      <a16:colId xmlns:a16="http://schemas.microsoft.com/office/drawing/2014/main" val="4226686045"/>
                    </a:ext>
                  </a:extLst>
                </a:gridCol>
                <a:gridCol w="3420144">
                  <a:extLst>
                    <a:ext uri="{9D8B030D-6E8A-4147-A177-3AD203B41FA5}">
                      <a16:colId xmlns:a16="http://schemas.microsoft.com/office/drawing/2014/main" val="3563058057"/>
                    </a:ext>
                  </a:extLst>
                </a:gridCol>
              </a:tblGrid>
              <a:tr h="32523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SN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Key Service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Standards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Yes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No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Rational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967633197"/>
                  </a:ext>
                </a:extLst>
              </a:tr>
              <a:tr h="54698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Health Care waste management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u="none" strike="noStrike" dirty="0">
                          <a:effectLst/>
                        </a:rPr>
                        <a:t>Separate area for waste management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344292542"/>
                  </a:ext>
                </a:extLst>
              </a:tr>
              <a:tr h="3252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Autoclaving of contaminated waste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No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On</a:t>
                      </a:r>
                      <a:r>
                        <a:rPr lang="en-US" sz="1400" u="none" strike="noStrike" baseline="0" dirty="0">
                          <a:effectLst/>
                        </a:rPr>
                        <a:t> going.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652166085"/>
                  </a:ext>
                </a:extLst>
              </a:tr>
              <a:tr h="3252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Waste management plant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793413239"/>
                  </a:ext>
                </a:extLst>
              </a:tr>
              <a:tr h="32523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E billing system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Central belling system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864194673"/>
                  </a:ext>
                </a:extLst>
              </a:tr>
              <a:tr h="3252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E billing separatly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861181256"/>
                  </a:ext>
                </a:extLst>
              </a:tr>
              <a:tr h="64808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19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>
                          <a:effectLst/>
                        </a:rPr>
                        <a:t>Electronic Health Record (EHR)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 dirty="0">
                          <a:effectLst/>
                        </a:rPr>
                        <a:t>Available and well functioning in all departments of the hospital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No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094971764"/>
                  </a:ext>
                </a:extLst>
              </a:tr>
              <a:tr h="54698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20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>
                          <a:effectLst/>
                        </a:rPr>
                        <a:t>Oxyzen Supply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>
                          <a:effectLst/>
                        </a:rPr>
                        <a:t>Central supply of O2 by Oxyzen plant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835847364"/>
                  </a:ext>
                </a:extLst>
              </a:tr>
              <a:tr h="3252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>
                          <a:effectLst/>
                        </a:rPr>
                        <a:t>O2 contiontrator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125403924"/>
                  </a:ext>
                </a:extLst>
              </a:tr>
              <a:tr h="3252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>
                          <a:effectLst/>
                        </a:rPr>
                        <a:t>O2 Cylinder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47287006"/>
                  </a:ext>
                </a:extLst>
              </a:tr>
              <a:tr h="32523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21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Special Care Units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Separate HDU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852743552"/>
                  </a:ext>
                </a:extLst>
              </a:tr>
              <a:tr h="3252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>
                          <a:effectLst/>
                        </a:rPr>
                        <a:t>Separate ICU/ SNCU, CCU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No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 Only</a:t>
                      </a:r>
                      <a:r>
                        <a:rPr lang="en-US" sz="1400" u="none" strike="noStrike" baseline="0" dirty="0">
                          <a:effectLst/>
                        </a:rPr>
                        <a:t> 2 </a:t>
                      </a:r>
                      <a:r>
                        <a:rPr lang="en-US" sz="1400" u="none" strike="noStrike" baseline="0" dirty="0" err="1">
                          <a:effectLst/>
                        </a:rPr>
                        <a:t>beded</a:t>
                      </a:r>
                      <a:r>
                        <a:rPr lang="en-US" sz="1400" u="none" strike="noStrike" baseline="0" dirty="0">
                          <a:effectLst/>
                        </a:rPr>
                        <a:t> </a:t>
                      </a:r>
                      <a:r>
                        <a:rPr lang="en-US" sz="1400" u="none" strike="noStrike" baseline="0" dirty="0" err="1">
                          <a:effectLst/>
                        </a:rPr>
                        <a:t>SNCU</a:t>
                      </a:r>
                      <a:r>
                        <a:rPr lang="en-US" sz="1400" u="none" strike="noStrike" baseline="0" dirty="0">
                          <a:effectLst/>
                        </a:rPr>
                        <a:t> functional 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158292623"/>
                  </a:ext>
                </a:extLst>
              </a:tr>
              <a:tr h="223716">
                <a:tc rowSpan="3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22</a:t>
                      </a: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 rowSpan="3">
                  <a:txBody>
                    <a:bodyPr/>
                    <a:lstStyle/>
                    <a:p>
                      <a:r>
                        <a:rPr lang="en-US" sz="1400" dirty="0"/>
                        <a:t>Special clinics</a:t>
                      </a: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ATT/ART</a:t>
                      </a: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376259585"/>
                  </a:ext>
                </a:extLst>
              </a:tr>
              <a:tr h="2237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Family</a:t>
                      </a:r>
                      <a:r>
                        <a:rPr lang="en-US" sz="1400" baseline="0" dirty="0"/>
                        <a:t> planning</a:t>
                      </a:r>
                      <a:endParaRPr lang="en-US" sz="1400" dirty="0"/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37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Safe Abortion</a:t>
                      </a: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45843"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 rowSpan="3"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Any other Services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OCMC or Separate area for Medico legal services, NRC..</a:t>
                      </a:r>
                      <a:r>
                        <a:rPr lang="en-US" sz="1400" u="none" strike="noStrike" dirty="0" err="1">
                          <a:effectLst/>
                        </a:rPr>
                        <a:t>etc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37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Dialysis</a:t>
                      </a: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Non- functioning</a:t>
                      </a:r>
                      <a:r>
                        <a:rPr lang="en-US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due to staff and space.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37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Physiotherapy</a:t>
                      </a: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 bwMode="auto">
          <a:xfrm>
            <a:off x="-1199426" y="-90985"/>
            <a:ext cx="8667026" cy="624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GB" sz="2000" b="1" dirty="0">
                <a:solidFill>
                  <a:schemeClr val="tx1"/>
                </a:solidFill>
                <a:latin typeface="+mn-lt"/>
              </a:rPr>
              <a:t>Key Performance Service Indicator ( Secondary-A)</a:t>
            </a:r>
            <a:endParaRPr lang="en-US" sz="2000" kern="0" dirty="0">
              <a:solidFill>
                <a:schemeClr val="tx1"/>
              </a:solidFill>
              <a:latin typeface="+mn-lt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074706"/>
      </p:ext>
    </p:extLst>
  </p:cSld>
  <p:clrMapOvr>
    <a:masterClrMapping/>
  </p:clrMapOvr>
  <p:transition spd="slow">
    <p:pull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5800" y="533400"/>
            <a:ext cx="426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+mn-lt"/>
                <a:cs typeface="Times New Roman" pitchFamily="18" charset="0"/>
              </a:rPr>
              <a:t>Hospital Beds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2814312"/>
              </p:ext>
            </p:extLst>
          </p:nvPr>
        </p:nvGraphicFramePr>
        <p:xfrm>
          <a:off x="762000" y="1118421"/>
          <a:ext cx="7772400" cy="5201862"/>
        </p:xfrm>
        <a:graphic>
          <a:graphicData uri="http://schemas.openxmlformats.org/drawingml/2006/table">
            <a:tbl>
              <a:tblPr firstRow="1" lastRow="1" bandRow="1">
                <a:tableStyleId>{9D7B26C5-4107-4FEC-AEDC-1716B250A1EF}</a:tableStyleId>
              </a:tblPr>
              <a:tblGrid>
                <a:gridCol w="510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36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Description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Total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68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3300"/>
                          </a:solidFill>
                          <a:effectLst/>
                        </a:rPr>
                        <a:t>Sanctioned Beds (Government)</a:t>
                      </a:r>
                      <a:endParaRPr lang="en-US" sz="2400" dirty="0">
                        <a:solidFill>
                          <a:srgbClr val="FF33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solidFill>
                            <a:srgbClr val="FF3300"/>
                          </a:solidFill>
                          <a:effectLst/>
                        </a:rPr>
                        <a:t>50</a:t>
                      </a:r>
                      <a:endParaRPr lang="en-US" sz="2400" dirty="0">
                        <a:solidFill>
                          <a:srgbClr val="FF33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529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Sanctioned Beds (Development committee)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400" dirty="0"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36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effectLst/>
                        </a:rPr>
                        <a:t>Total operational Beds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</a:rPr>
                        <a:t>80</a:t>
                      </a:r>
                      <a:endParaRPr lang="en-US" sz="2400" dirty="0">
                        <a:solidFill>
                          <a:srgbClr val="00206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686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effectLst/>
                        </a:rPr>
                        <a:t>      Emergency beds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</a:rPr>
                        <a:t>11</a:t>
                      </a:r>
                      <a:endParaRPr lang="en-US" sz="2400" dirty="0">
                        <a:solidFill>
                          <a:srgbClr val="00206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9686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>
                          <a:effectLst/>
                        </a:rPr>
                        <a:t>      Total Inpatient beds</a:t>
                      </a:r>
                      <a:endParaRPr lang="en-US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</a:rPr>
                        <a:t>15</a:t>
                      </a:r>
                      <a:endParaRPr lang="en-US" sz="2400" dirty="0">
                        <a:solidFill>
                          <a:srgbClr val="00206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9686">
                <a:tc>
                  <a:txBody>
                    <a:bodyPr/>
                    <a:lstStyle/>
                    <a:p>
                      <a:pPr marL="914400" marR="0" lvl="2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Maternity beds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</a:rPr>
                        <a:t>32</a:t>
                      </a:r>
                      <a:endParaRPr lang="en-US" sz="2400" dirty="0">
                        <a:solidFill>
                          <a:srgbClr val="00206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9686">
                <a:tc>
                  <a:txBody>
                    <a:bodyPr/>
                    <a:lstStyle/>
                    <a:p>
                      <a:pPr marL="914400" marR="0" lvl="2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ICU beds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lang="en-US" sz="2400" dirty="0">
                        <a:solidFill>
                          <a:srgbClr val="00206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9686">
                <a:tc>
                  <a:txBody>
                    <a:bodyPr/>
                    <a:lstStyle/>
                    <a:p>
                      <a:pPr marL="914400" marR="0" lvl="2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NICU beds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lang="en-US" sz="2400" dirty="0">
                        <a:solidFill>
                          <a:srgbClr val="00206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8745">
                <a:tc>
                  <a:txBody>
                    <a:bodyPr/>
                    <a:lstStyle/>
                    <a:p>
                      <a:pPr marL="914400" marR="0" lvl="2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Geriatric beds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en-US" sz="2400" dirty="0">
                        <a:solidFill>
                          <a:srgbClr val="00206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9686">
                <a:tc>
                  <a:txBody>
                    <a:bodyPr/>
                    <a:lstStyle/>
                    <a:p>
                      <a:pPr marL="914400" marR="0" lvl="2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SNCU</a:t>
                      </a:r>
                      <a:r>
                        <a:rPr lang="en-US" sz="2400" dirty="0">
                          <a:effectLst/>
                        </a:rPr>
                        <a:t> beds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en-US" sz="2400" dirty="0">
                        <a:solidFill>
                          <a:srgbClr val="00206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8961">
                <a:tc>
                  <a:txBody>
                    <a:bodyPr/>
                    <a:lstStyle/>
                    <a:p>
                      <a:pPr marL="457200" marR="0" lv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Other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solidFill>
                            <a:srgbClr val="00B05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17 (</a:t>
                      </a:r>
                      <a:r>
                        <a:rPr lang="en-US" sz="2400" dirty="0" err="1">
                          <a:solidFill>
                            <a:srgbClr val="00B05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Covid</a:t>
                      </a:r>
                      <a:r>
                        <a:rPr lang="en-US" sz="2400" dirty="0">
                          <a:solidFill>
                            <a:srgbClr val="00B05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9525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5" name="Picture 4" descr="nepa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0" y="0"/>
            <a:ext cx="749218" cy="914400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763000" cy="6858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+mn-lt"/>
                <a:cs typeface="Times New Roman" pitchFamily="18" charset="0"/>
              </a:rPr>
              <a:t>COVID</a:t>
            </a:r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+mn-lt"/>
                <a:cs typeface="Times New Roman" pitchFamily="18" charset="0"/>
              </a:rPr>
              <a:t>-19: Preparedness and Response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8305800" cy="5029200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>
                <a:cs typeface="Times New Roman" pitchFamily="18" charset="0"/>
              </a:rPr>
              <a:t>Number of Isolation bed:  </a:t>
            </a:r>
            <a:r>
              <a:rPr lang="en-US" dirty="0">
                <a:solidFill>
                  <a:srgbClr val="C00000"/>
                </a:solidFill>
                <a:cs typeface="Times New Roman" pitchFamily="18" charset="0"/>
              </a:rPr>
              <a:t>17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cs typeface="Times New Roman" pitchFamily="18" charset="0"/>
              </a:rPr>
              <a:t>Number of ICU bed:  </a:t>
            </a:r>
            <a:r>
              <a:rPr lang="en-US" dirty="0">
                <a:solidFill>
                  <a:srgbClr val="C00000"/>
                </a:solidFill>
                <a:cs typeface="Times New Roman" pitchFamily="18" charset="0"/>
              </a:rPr>
              <a:t>10 (Not Functional)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cs typeface="Times New Roman" pitchFamily="18" charset="0"/>
              </a:rPr>
              <a:t>Number of </a:t>
            </a:r>
            <a:r>
              <a:rPr lang="en-US" dirty="0" err="1">
                <a:cs typeface="Times New Roman" pitchFamily="18" charset="0"/>
              </a:rPr>
              <a:t>PICU</a:t>
            </a:r>
            <a:r>
              <a:rPr lang="en-US" dirty="0">
                <a:cs typeface="Times New Roman" pitchFamily="18" charset="0"/>
              </a:rPr>
              <a:t>: </a:t>
            </a:r>
            <a:r>
              <a:rPr lang="en-US" dirty="0">
                <a:solidFill>
                  <a:srgbClr val="C00000"/>
                </a:solidFill>
                <a:cs typeface="Times New Roman" pitchFamily="18" charset="0"/>
              </a:rPr>
              <a:t>5 (Not Functional)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cs typeface="Times New Roman" pitchFamily="18" charset="0"/>
              </a:rPr>
              <a:t>Total number of Ventilators: </a:t>
            </a:r>
            <a:r>
              <a:rPr lang="en-US" dirty="0">
                <a:solidFill>
                  <a:srgbClr val="C00000"/>
                </a:solidFill>
                <a:cs typeface="Times New Roman" pitchFamily="18" charset="0"/>
              </a:rPr>
              <a:t>4 (Not Functional)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cs typeface="Times New Roman" pitchFamily="18" charset="0"/>
              </a:rPr>
              <a:t>Number of </a:t>
            </a:r>
            <a:r>
              <a:rPr lang="en-US" dirty="0" err="1">
                <a:cs typeface="Times New Roman" pitchFamily="18" charset="0"/>
              </a:rPr>
              <a:t>HDU</a:t>
            </a:r>
            <a:r>
              <a:rPr lang="en-US" dirty="0">
                <a:cs typeface="Times New Roman" pitchFamily="18" charset="0"/>
              </a:rPr>
              <a:t>: </a:t>
            </a:r>
            <a:r>
              <a:rPr lang="en-US" dirty="0">
                <a:solidFill>
                  <a:srgbClr val="C00000"/>
                </a:solidFill>
                <a:cs typeface="Times New Roman" pitchFamily="18" charset="0"/>
              </a:rPr>
              <a:t>15 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cs typeface="Times New Roman" pitchFamily="18" charset="0"/>
              </a:rPr>
              <a:t>Number of </a:t>
            </a:r>
            <a:r>
              <a:rPr lang="en-US" dirty="0" err="1">
                <a:cs typeface="Times New Roman" pitchFamily="18" charset="0"/>
              </a:rPr>
              <a:t>O2</a:t>
            </a:r>
            <a:r>
              <a:rPr lang="en-US" dirty="0">
                <a:cs typeface="Times New Roman" pitchFamily="18" charset="0"/>
              </a:rPr>
              <a:t> cylinder: </a:t>
            </a:r>
            <a:r>
              <a:rPr lang="en-US" dirty="0">
                <a:solidFill>
                  <a:srgbClr val="C00000"/>
                </a:solidFill>
                <a:cs typeface="Times New Roman" pitchFamily="18" charset="0"/>
              </a:rPr>
              <a:t>150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cs typeface="Times New Roman" pitchFamily="18" charset="0"/>
              </a:rPr>
              <a:t>Number of </a:t>
            </a:r>
            <a:r>
              <a:rPr lang="en-US" dirty="0" err="1">
                <a:cs typeface="Times New Roman" pitchFamily="18" charset="0"/>
              </a:rPr>
              <a:t>O2</a:t>
            </a:r>
            <a:r>
              <a:rPr lang="en-US" dirty="0">
                <a:cs typeface="Times New Roman" pitchFamily="18" charset="0"/>
              </a:rPr>
              <a:t> concentrator: </a:t>
            </a:r>
            <a:r>
              <a:rPr lang="en-US" dirty="0">
                <a:solidFill>
                  <a:srgbClr val="C00000"/>
                </a:solidFill>
                <a:cs typeface="Times New Roman" pitchFamily="18" charset="0"/>
              </a:rPr>
              <a:t>45</a:t>
            </a:r>
          </a:p>
          <a:p>
            <a:endParaRPr lang="en-US" dirty="0"/>
          </a:p>
        </p:txBody>
      </p:sp>
      <p:pic>
        <p:nvPicPr>
          <p:cNvPr id="4" name="Picture 3" descr="nepa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0" y="0"/>
            <a:ext cx="686784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927555"/>
      </p:ext>
    </p:extLst>
  </p:cSld>
  <p:clrMapOvr>
    <a:masterClrMapping/>
  </p:clrMapOvr>
  <p:transition spd="slow">
    <p:pull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066800"/>
            <a:ext cx="9067800" cy="533400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COVID</a:t>
            </a:r>
            <a:r>
              <a:rPr lang="en-US" sz="40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-19: Preparedness and Response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04800" y="1828800"/>
          <a:ext cx="8610600" cy="47714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58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2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53961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002060"/>
                          </a:solidFill>
                        </a:rPr>
                        <a:t>Service</a:t>
                      </a:r>
                      <a:r>
                        <a:rPr lang="en-US" sz="1800" b="1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</a:rPr>
                        <a:t>Availability 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002060"/>
                          </a:solidFill>
                        </a:rPr>
                        <a:t>Installation</a:t>
                      </a:r>
                      <a:r>
                        <a:rPr lang="en-US" sz="1800" b="1" baseline="0" dirty="0">
                          <a:solidFill>
                            <a:srgbClr val="002060"/>
                          </a:solidFill>
                        </a:rPr>
                        <a:t> / not Inst.</a:t>
                      </a:r>
                      <a:endParaRPr lang="en-US" sz="1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002060"/>
                          </a:solidFill>
                        </a:rPr>
                        <a:t>Production capacity/day 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002060"/>
                          </a:solidFill>
                        </a:rPr>
                        <a:t>If not,</a:t>
                      </a:r>
                      <a:r>
                        <a:rPr lang="en-US" sz="1800" b="1" baseline="0" dirty="0">
                          <a:solidFill>
                            <a:srgbClr val="002060"/>
                          </a:solidFill>
                        </a:rPr>
                        <a:t>  Mention the reason</a:t>
                      </a:r>
                      <a:endParaRPr lang="en-US" sz="1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002060"/>
                          </a:solidFill>
                        </a:rPr>
                        <a:t>Remarks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482">
                <a:tc>
                  <a:txBody>
                    <a:bodyPr/>
                    <a:lstStyle/>
                    <a:p>
                      <a:r>
                        <a:rPr lang="en-US" sz="1800" dirty="0" err="1"/>
                        <a:t>O2</a:t>
                      </a:r>
                      <a:r>
                        <a:rPr lang="en-US" sz="1800" dirty="0"/>
                        <a:t> plant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Installed</a:t>
                      </a:r>
                      <a:endParaRPr lang="en-US" sz="2000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19 cylinder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4704">
                <a:tc>
                  <a:txBody>
                    <a:bodyPr/>
                    <a:lstStyle/>
                    <a:p>
                      <a:r>
                        <a:rPr lang="en-US" sz="1800" dirty="0"/>
                        <a:t>Autoclave 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Process of Installation</a:t>
                      </a:r>
                      <a:r>
                        <a:rPr lang="en-US" sz="2000" b="1" baseline="0" dirty="0"/>
                        <a:t> </a:t>
                      </a:r>
                      <a:endParaRPr lang="en-US" sz="2000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4704">
                <a:tc>
                  <a:txBody>
                    <a:bodyPr/>
                    <a:lstStyle/>
                    <a:p>
                      <a:r>
                        <a:rPr lang="en-US" sz="1800" dirty="0" err="1"/>
                        <a:t>EMR</a:t>
                      </a:r>
                      <a:endParaRPr lang="en-US" sz="1800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Non-Installed</a:t>
                      </a:r>
                      <a:r>
                        <a:rPr lang="en-US" sz="2000" b="1" baseline="0" dirty="0"/>
                        <a:t> </a:t>
                      </a:r>
                      <a:endParaRPr lang="en-US" sz="2000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8482">
                <a:tc>
                  <a:txBody>
                    <a:bodyPr/>
                    <a:lstStyle/>
                    <a:p>
                      <a:r>
                        <a:rPr lang="en-US" sz="1800" dirty="0" err="1"/>
                        <a:t>O2</a:t>
                      </a:r>
                      <a:r>
                        <a:rPr lang="en-US" sz="1800" baseline="0" dirty="0"/>
                        <a:t> pipeline </a:t>
                      </a:r>
                      <a:endParaRPr lang="en-US" sz="1800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Installed</a:t>
                      </a:r>
                      <a:endParaRPr lang="en-US" sz="2000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4704">
                <a:tc>
                  <a:txBody>
                    <a:bodyPr/>
                    <a:lstStyle/>
                    <a:p>
                      <a:r>
                        <a:rPr lang="en-US" sz="1800" dirty="0" err="1"/>
                        <a:t>O2</a:t>
                      </a:r>
                      <a:r>
                        <a:rPr lang="en-US" sz="1800" dirty="0"/>
                        <a:t> supply manifold system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Non-Installed</a:t>
                      </a:r>
                      <a:endParaRPr lang="en-US" sz="2000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8482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8482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4" name="Picture 3" descr="nepa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5800" y="457200"/>
            <a:ext cx="686784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927555"/>
      </p:ext>
    </p:extLst>
  </p:cSld>
  <p:clrMapOvr>
    <a:masterClrMapping/>
  </p:clrMapOvr>
  <p:transition spd="slow">
    <p:pull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524000"/>
            <a:ext cx="8534400" cy="4724400"/>
          </a:xfrm>
        </p:spPr>
        <p:txBody>
          <a:bodyPr>
            <a:noAutofit/>
          </a:bodyPr>
          <a:lstStyle/>
          <a:p>
            <a:pPr marL="448056" indent="-384048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z="3200" dirty="0">
                <a:solidFill>
                  <a:schemeClr val="tx1"/>
                </a:solidFill>
                <a:cs typeface="Calibri" pitchFamily="34" charset="0"/>
              </a:rPr>
              <a:t>Hospital owned land: </a:t>
            </a:r>
            <a:r>
              <a:rPr lang="en-US" sz="3200" dirty="0">
                <a:solidFill>
                  <a:srgbClr val="FF3300"/>
                </a:solidFill>
                <a:cs typeface="Calibri" pitchFamily="34" charset="0"/>
              </a:rPr>
              <a:t>18 </a:t>
            </a:r>
            <a:r>
              <a:rPr lang="en-US" sz="3200" dirty="0" err="1">
                <a:solidFill>
                  <a:srgbClr val="FF3300"/>
                </a:solidFill>
                <a:cs typeface="Calibri" pitchFamily="34" charset="0"/>
              </a:rPr>
              <a:t>Katha</a:t>
            </a:r>
            <a:r>
              <a:rPr lang="en-US" sz="3200" dirty="0">
                <a:solidFill>
                  <a:schemeClr val="tx1"/>
                </a:solidFill>
                <a:cs typeface="Calibri" pitchFamily="34" charset="0"/>
              </a:rPr>
              <a:t>			</a:t>
            </a:r>
          </a:p>
          <a:p>
            <a:pPr marL="448056" indent="-384048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z="3200" dirty="0">
                <a:solidFill>
                  <a:schemeClr val="tx1"/>
                </a:solidFill>
                <a:cs typeface="Calibri" pitchFamily="34" charset="0"/>
              </a:rPr>
              <a:t>Building: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457200" y="8630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+mn-lt"/>
                <a:cs typeface="Arial" pitchFamily="34" charset="0"/>
              </a:rPr>
              <a:t>Existing Hospital Building and land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0038779"/>
              </p:ext>
            </p:extLst>
          </p:nvPr>
        </p:nvGraphicFramePr>
        <p:xfrm>
          <a:off x="533400" y="2514600"/>
          <a:ext cx="8153400" cy="27432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0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0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7567">
                <a:tc>
                  <a:txBody>
                    <a:bodyPr/>
                    <a:lstStyle/>
                    <a:p>
                      <a:pPr algn="ctr"/>
                      <a:r>
                        <a:rPr lang="ne-NP" b="1" dirty="0">
                          <a:solidFill>
                            <a:srgbClr val="002060"/>
                          </a:solidFill>
                          <a:cs typeface="Kalimati" panose="00000400000000000000" pitchFamily="2"/>
                        </a:rPr>
                        <a:t>विवरण</a:t>
                      </a:r>
                      <a:endParaRPr lang="en-US" b="1" dirty="0">
                        <a:solidFill>
                          <a:srgbClr val="002060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400" b="1" dirty="0">
                          <a:solidFill>
                            <a:srgbClr val="002060"/>
                          </a:solidFill>
                          <a:cs typeface="Kalimati" panose="00000400000000000000" pitchFamily="2"/>
                        </a:rPr>
                        <a:t>संख्या</a:t>
                      </a:r>
                      <a:endParaRPr lang="en-US" b="1" dirty="0">
                        <a:solidFill>
                          <a:srgbClr val="002060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b="1" dirty="0">
                          <a:solidFill>
                            <a:srgbClr val="002060"/>
                          </a:solidFill>
                          <a:cs typeface="Kalimati" panose="00000400000000000000" pitchFamily="2"/>
                        </a:rPr>
                        <a:t>अ</a:t>
                      </a:r>
                      <a:r>
                        <a:rPr lang="ne-IN" b="1" dirty="0">
                          <a:solidFill>
                            <a:srgbClr val="002060"/>
                          </a:solidFill>
                          <a:cs typeface="Kalimati" panose="00000400000000000000" pitchFamily="2"/>
                        </a:rPr>
                        <a:t>पर्याप्त</a:t>
                      </a:r>
                      <a:r>
                        <a:rPr lang="ne-NP" b="1" dirty="0">
                          <a:solidFill>
                            <a:srgbClr val="002060"/>
                          </a:solidFill>
                          <a:cs typeface="Kalimati" panose="00000400000000000000" pitchFamily="2"/>
                        </a:rPr>
                        <a:t> भए</a:t>
                      </a:r>
                      <a:r>
                        <a:rPr lang="en-US" b="1" dirty="0">
                          <a:solidFill>
                            <a:srgbClr val="002060"/>
                          </a:solidFill>
                          <a:cs typeface="Kalimati" panose="00000400000000000000" pitchFamily="2"/>
                        </a:rPr>
                        <a:t> </a:t>
                      </a:r>
                      <a:r>
                        <a:rPr lang="ne-NP" b="1" dirty="0">
                          <a:solidFill>
                            <a:srgbClr val="002060"/>
                          </a:solidFill>
                          <a:cs typeface="Kalimati" panose="00000400000000000000" pitchFamily="2"/>
                        </a:rPr>
                        <a:t>कति र </a:t>
                      </a:r>
                      <a:r>
                        <a:rPr lang="ne-NP" b="1" baseline="0" dirty="0">
                          <a:solidFill>
                            <a:srgbClr val="002060"/>
                          </a:solidFill>
                          <a:cs typeface="Kalimati" panose="00000400000000000000" pitchFamily="2"/>
                        </a:rPr>
                        <a:t> कुन प्रयोजन को लागि </a:t>
                      </a:r>
                      <a:endParaRPr lang="en-US" b="1" dirty="0">
                        <a:solidFill>
                          <a:srgbClr val="002060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3127">
                <a:tc>
                  <a:txBody>
                    <a:bodyPr/>
                    <a:lstStyle/>
                    <a:p>
                      <a:r>
                        <a:rPr lang="en-US" sz="1800" dirty="0">
                          <a:cs typeface="Kalimati" panose="00000400000000000000" pitchFamily="2"/>
                        </a:rPr>
                        <a:t>Hospital Room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cs typeface="Kalimati" panose="00000400000000000000" pitchFamily="2"/>
                        </a:rPr>
                        <a:t>45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C00000"/>
                          </a:solidFill>
                          <a:cs typeface="Kalimati" panose="00000400000000000000" pitchFamily="2"/>
                        </a:rPr>
                        <a:t>30 </a:t>
                      </a:r>
                      <a:r>
                        <a:rPr lang="ne-NP" dirty="0">
                          <a:solidFill>
                            <a:srgbClr val="C00000"/>
                          </a:solidFill>
                          <a:cs typeface="Kalimati" panose="00000400000000000000" pitchFamily="2"/>
                        </a:rPr>
                        <a:t>अ</a:t>
                      </a:r>
                      <a:r>
                        <a:rPr lang="ne-IN" dirty="0">
                          <a:solidFill>
                            <a:srgbClr val="C00000"/>
                          </a:solidFill>
                          <a:cs typeface="Kalimati" panose="00000400000000000000" pitchFamily="2"/>
                        </a:rPr>
                        <a:t>पर्याप्त</a:t>
                      </a:r>
                      <a:r>
                        <a:rPr lang="ne-NP" dirty="0">
                          <a:solidFill>
                            <a:srgbClr val="C00000"/>
                          </a:solidFill>
                          <a:cs typeface="Kalimati" panose="00000400000000000000" pitchFamily="2"/>
                        </a:rPr>
                        <a:t> </a:t>
                      </a:r>
                      <a:endParaRPr lang="en-US" dirty="0">
                        <a:solidFill>
                          <a:srgbClr val="C00000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3127">
                <a:tc>
                  <a:txBody>
                    <a:bodyPr/>
                    <a:lstStyle/>
                    <a:p>
                      <a:r>
                        <a:rPr lang="en-US" sz="1800" dirty="0">
                          <a:cs typeface="Kalimati" panose="00000400000000000000" pitchFamily="2"/>
                        </a:rPr>
                        <a:t>Doctor quarter: 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cs typeface="Kalimati" panose="00000400000000000000" pitchFamily="2"/>
                        </a:rPr>
                        <a:t>0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rgbClr val="C00000"/>
                          </a:solidFill>
                          <a:cs typeface="Kalimati" panose="00000400000000000000" pitchFamily="2"/>
                        </a:rPr>
                        <a:t>15 </a:t>
                      </a:r>
                      <a:r>
                        <a:rPr lang="ne-NP" dirty="0">
                          <a:solidFill>
                            <a:srgbClr val="C00000"/>
                          </a:solidFill>
                          <a:cs typeface="Kalimati" panose="00000400000000000000" pitchFamily="2"/>
                        </a:rPr>
                        <a:t>अ</a:t>
                      </a:r>
                      <a:r>
                        <a:rPr lang="ne-IN" dirty="0">
                          <a:solidFill>
                            <a:srgbClr val="C00000"/>
                          </a:solidFill>
                          <a:cs typeface="Kalimati" panose="00000400000000000000" pitchFamily="2"/>
                        </a:rPr>
                        <a:t>पर्याप्त</a:t>
                      </a:r>
                      <a:r>
                        <a:rPr lang="ne-NP" dirty="0">
                          <a:solidFill>
                            <a:srgbClr val="C00000"/>
                          </a:solidFill>
                          <a:cs typeface="Kalimati" panose="00000400000000000000" pitchFamily="2"/>
                        </a:rPr>
                        <a:t> </a:t>
                      </a:r>
                      <a:endParaRPr lang="en-US" dirty="0">
                        <a:solidFill>
                          <a:srgbClr val="C00000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3127">
                <a:tc>
                  <a:txBody>
                    <a:bodyPr/>
                    <a:lstStyle/>
                    <a:p>
                      <a:r>
                        <a:rPr lang="en-US" sz="1800" dirty="0">
                          <a:cs typeface="Kalimati" panose="00000400000000000000" pitchFamily="2"/>
                        </a:rPr>
                        <a:t>Nurses quarter: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cs typeface="Kalimati" panose="00000400000000000000" pitchFamily="2"/>
                        </a:rPr>
                        <a:t>0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C00000"/>
                          </a:solidFill>
                          <a:cs typeface="Kalimati" panose="00000400000000000000" pitchFamily="2"/>
                        </a:rPr>
                        <a:t>15 </a:t>
                      </a:r>
                      <a:r>
                        <a:rPr lang="ne-NP" dirty="0">
                          <a:solidFill>
                            <a:srgbClr val="C00000"/>
                          </a:solidFill>
                          <a:cs typeface="Kalimati" panose="00000400000000000000" pitchFamily="2"/>
                        </a:rPr>
                        <a:t>अ</a:t>
                      </a:r>
                      <a:r>
                        <a:rPr lang="ne-IN" dirty="0">
                          <a:solidFill>
                            <a:srgbClr val="C00000"/>
                          </a:solidFill>
                          <a:cs typeface="Kalimati" panose="00000400000000000000" pitchFamily="2"/>
                        </a:rPr>
                        <a:t>पर्याप्त</a:t>
                      </a:r>
                      <a:r>
                        <a:rPr lang="ne-NP" dirty="0">
                          <a:solidFill>
                            <a:srgbClr val="C00000"/>
                          </a:solidFill>
                          <a:cs typeface="Kalimati" panose="00000400000000000000" pitchFamily="2"/>
                        </a:rPr>
                        <a:t> </a:t>
                      </a:r>
                      <a:endParaRPr lang="en-US" dirty="0">
                        <a:solidFill>
                          <a:srgbClr val="C00000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3127">
                <a:tc>
                  <a:txBody>
                    <a:bodyPr/>
                    <a:lstStyle/>
                    <a:p>
                      <a:r>
                        <a:rPr lang="en-US" sz="1800" dirty="0">
                          <a:cs typeface="Kalimati" panose="00000400000000000000" pitchFamily="2"/>
                        </a:rPr>
                        <a:t>Paramedics</a:t>
                      </a:r>
                      <a:r>
                        <a:rPr lang="en-US" sz="1800" baseline="0" dirty="0">
                          <a:cs typeface="Kalimati" panose="00000400000000000000" pitchFamily="2"/>
                        </a:rPr>
                        <a:t> </a:t>
                      </a:r>
                      <a:r>
                        <a:rPr lang="en-US" sz="1800" dirty="0">
                          <a:cs typeface="Kalimati" panose="00000400000000000000" pitchFamily="2"/>
                        </a:rPr>
                        <a:t>quarter: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cs typeface="Kalimati" panose="00000400000000000000" pitchFamily="2"/>
                        </a:rPr>
                        <a:t>0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C00000"/>
                          </a:solidFill>
                          <a:cs typeface="Kalimati" panose="00000400000000000000" pitchFamily="2"/>
                        </a:rPr>
                        <a:t>15 </a:t>
                      </a:r>
                      <a:r>
                        <a:rPr lang="ne-NP" dirty="0">
                          <a:solidFill>
                            <a:srgbClr val="C00000"/>
                          </a:solidFill>
                          <a:cs typeface="Kalimati" panose="00000400000000000000" pitchFamily="2"/>
                        </a:rPr>
                        <a:t>अ</a:t>
                      </a:r>
                      <a:r>
                        <a:rPr lang="ne-IN" dirty="0">
                          <a:solidFill>
                            <a:srgbClr val="C00000"/>
                          </a:solidFill>
                          <a:cs typeface="Kalimati" panose="00000400000000000000" pitchFamily="2"/>
                        </a:rPr>
                        <a:t>पर्याप्त</a:t>
                      </a:r>
                      <a:r>
                        <a:rPr lang="ne-NP" dirty="0">
                          <a:solidFill>
                            <a:srgbClr val="C00000"/>
                          </a:solidFill>
                          <a:cs typeface="Kalimati" panose="00000400000000000000" pitchFamily="2"/>
                        </a:rPr>
                        <a:t> </a:t>
                      </a:r>
                      <a:endParaRPr lang="en-US" dirty="0">
                        <a:solidFill>
                          <a:srgbClr val="C00000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3127">
                <a:tc>
                  <a:txBody>
                    <a:bodyPr/>
                    <a:lstStyle/>
                    <a:p>
                      <a:r>
                        <a:rPr lang="en-US" sz="1800" dirty="0">
                          <a:cs typeface="Kalimati" panose="00000400000000000000" pitchFamily="2"/>
                        </a:rPr>
                        <a:t>Other Staff quarter: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cs typeface="Kalimati" panose="00000400000000000000" pitchFamily="2"/>
                        </a:rPr>
                        <a:t>0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C00000"/>
                          </a:solidFill>
                          <a:cs typeface="Kalimati" panose="00000400000000000000" pitchFamily="2"/>
                        </a:rPr>
                        <a:t>20 </a:t>
                      </a:r>
                      <a:r>
                        <a:rPr lang="ne-NP" dirty="0">
                          <a:solidFill>
                            <a:srgbClr val="C00000"/>
                          </a:solidFill>
                          <a:cs typeface="Kalimati" panose="00000400000000000000" pitchFamily="2"/>
                        </a:rPr>
                        <a:t>अ</a:t>
                      </a:r>
                      <a:r>
                        <a:rPr lang="ne-IN" dirty="0">
                          <a:solidFill>
                            <a:srgbClr val="C00000"/>
                          </a:solidFill>
                          <a:cs typeface="Kalimati" panose="00000400000000000000" pitchFamily="2"/>
                        </a:rPr>
                        <a:t>पर्याप्त</a:t>
                      </a:r>
                      <a:r>
                        <a:rPr lang="ne-NP" dirty="0">
                          <a:solidFill>
                            <a:srgbClr val="C00000"/>
                          </a:solidFill>
                          <a:cs typeface="Kalimati" panose="00000400000000000000" pitchFamily="2"/>
                        </a:rPr>
                        <a:t> </a:t>
                      </a:r>
                      <a:endParaRPr lang="en-US" dirty="0">
                        <a:solidFill>
                          <a:srgbClr val="C00000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6" name="Picture 5" descr="nepa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0" y="609600"/>
            <a:ext cx="686784" cy="838200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304800"/>
            <a:ext cx="8229600" cy="158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8056" indent="-384048" algn="ctr" eaLnBrk="1" fontAlgn="auto" hangingPunct="1">
              <a:lnSpc>
                <a:spcPct val="80000"/>
              </a:lnSpc>
              <a:spcAft>
                <a:spcPts val="1200"/>
              </a:spcAft>
              <a:defRPr/>
            </a:pPr>
            <a:endParaRPr lang="en-US" sz="3600" b="1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448056" indent="-384048" algn="ctr" eaLnBrk="1" fontAlgn="auto" hangingPunct="1">
              <a:lnSpc>
                <a:spcPct val="80000"/>
              </a:lnSpc>
              <a:spcAft>
                <a:spcPts val="1200"/>
              </a:spcAft>
              <a:defRPr/>
            </a:pP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Ambulance Services</a:t>
            </a:r>
          </a:p>
          <a:p>
            <a:pPr marL="448056" indent="-384048" algn="ctr" eaLnBrk="1" fontAlgn="auto" hangingPunct="1">
              <a:lnSpc>
                <a:spcPct val="80000"/>
              </a:lnSpc>
              <a:spcAft>
                <a:spcPts val="1200"/>
              </a:spcAft>
              <a:defRPr/>
            </a:pPr>
            <a:endParaRPr lang="en-US" b="1" dirty="0">
              <a:solidFill>
                <a:schemeClr val="bg2">
                  <a:lumMod val="10000"/>
                </a:schemeClr>
              </a:solidFill>
              <a:latin typeface="+mn-lt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1224526"/>
              </p:ext>
            </p:extLst>
          </p:nvPr>
        </p:nvGraphicFramePr>
        <p:xfrm>
          <a:off x="533400" y="3886200"/>
          <a:ext cx="81534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6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6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5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</a:rPr>
                        <a:t>Functional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</a:rPr>
                        <a:t>Non Functional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3764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1224526"/>
              </p:ext>
            </p:extLst>
          </p:nvPr>
        </p:nvGraphicFramePr>
        <p:xfrm>
          <a:off x="533400" y="1828800"/>
          <a:ext cx="8153400" cy="1954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6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6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25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rgbClr val="002060"/>
                          </a:solidFill>
                        </a:rPr>
                        <a:t>Total number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rgbClr val="002060"/>
                          </a:solidFill>
                        </a:rPr>
                        <a:t>Type of Ambulance</a:t>
                      </a:r>
                    </a:p>
                    <a:p>
                      <a:pPr algn="ctr"/>
                      <a:endParaRPr lang="en-US" sz="2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0088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rgbClr val="C00000"/>
                          </a:solidFill>
                        </a:rPr>
                        <a:t>ग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Picture 4" descr="nepa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0" y="533400"/>
            <a:ext cx="686784" cy="838200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8630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+mn-lt"/>
                <a:cs typeface="Arial" pitchFamily="34" charset="0"/>
              </a:rPr>
              <a:t>Status of Major Medical Equipments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04800" y="1600200"/>
          <a:ext cx="8534398" cy="4206240"/>
        </p:xfrm>
        <a:graphic>
          <a:graphicData uri="http://schemas.openxmlformats.org/drawingml/2006/table">
            <a:tbl>
              <a:tblPr/>
              <a:tblGrid>
                <a:gridCol w="2590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77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 pitchFamily="18" charset="0"/>
                        </a:rPr>
                        <a:t>Department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 pitchFamily="18" charset="0"/>
                        </a:rPr>
                        <a:t>Name of equipments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 pitchFamily="18" charset="0"/>
                        </a:rPr>
                        <a:t>Quantities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08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 pitchFamily="18" charset="0"/>
                        </a:rPr>
                        <a:t>Functional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 pitchFamily="18" charset="0"/>
                        </a:rPr>
                        <a:t>Non Functional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+mn-lt"/>
                          <a:ea typeface="Calibri"/>
                          <a:cs typeface="Times New Roman" pitchFamily="18" charset="0"/>
                        </a:rPr>
                        <a:t>Operation Theater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+mn-lt"/>
                          <a:ea typeface="Calibri"/>
                          <a:cs typeface="Times New Roman" pitchFamily="18" charset="0"/>
                        </a:rPr>
                        <a:t>1. Patient</a:t>
                      </a:r>
                      <a:r>
                        <a:rPr lang="en-US" sz="2000" baseline="0" dirty="0">
                          <a:latin typeface="+mn-lt"/>
                          <a:ea typeface="Calibri"/>
                          <a:cs typeface="Times New Roman" pitchFamily="18" charset="0"/>
                        </a:rPr>
                        <a:t> Monitor</a:t>
                      </a:r>
                      <a:endParaRPr lang="en-US" sz="20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+mn-lt"/>
                          <a:ea typeface="Calibri"/>
                          <a:cs typeface="Times New Roman" pitchFamily="18" charset="0"/>
                        </a:rPr>
                        <a:t>2. 24 </a:t>
                      </a:r>
                      <a:r>
                        <a:rPr lang="en-US" sz="2000" dirty="0" err="1">
                          <a:latin typeface="+mn-lt"/>
                          <a:ea typeface="Calibri"/>
                          <a:cs typeface="Times New Roman" pitchFamily="18" charset="0"/>
                        </a:rPr>
                        <a:t>cautery</a:t>
                      </a:r>
                      <a:r>
                        <a:rPr lang="en-US" sz="2000" baseline="0" dirty="0">
                          <a:latin typeface="+mn-lt"/>
                          <a:ea typeface="Calibri"/>
                          <a:cs typeface="Times New Roman" pitchFamily="18" charset="0"/>
                        </a:rPr>
                        <a:t> Machine</a:t>
                      </a:r>
                      <a:endParaRPr lang="en-US" sz="20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+mn-lt"/>
                          <a:ea typeface="Calibri"/>
                          <a:cs typeface="Times New Roman" pitchFamily="18" charset="0"/>
                        </a:rPr>
                        <a:t>3. Anesthesia workstation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 pitchFamily="18" charset="0"/>
                        </a:rPr>
                        <a:t>Functional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+mn-lt"/>
                          <a:ea typeface="Calibri"/>
                          <a:cs typeface="Times New Roman" pitchFamily="18" charset="0"/>
                        </a:rPr>
                        <a:t>Laboratory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+mn-lt"/>
                          <a:ea typeface="Calibri"/>
                          <a:cs typeface="Times New Roman" pitchFamily="18" charset="0"/>
                        </a:rPr>
                        <a:t>1. Hematology Analyzer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+mn-lt"/>
                          <a:ea typeface="Calibri"/>
                          <a:cs typeface="Times New Roman" pitchFamily="18" charset="0"/>
                        </a:rPr>
                        <a:t>2. </a:t>
                      </a:r>
                      <a:r>
                        <a:rPr lang="en-US" sz="2000" dirty="0" err="1">
                          <a:latin typeface="+mn-lt"/>
                          <a:ea typeface="Calibri"/>
                          <a:cs typeface="Times New Roman" pitchFamily="18" charset="0"/>
                        </a:rPr>
                        <a:t>CLIA</a:t>
                      </a:r>
                      <a:r>
                        <a:rPr lang="en-US" sz="2000" dirty="0">
                          <a:latin typeface="+mn-lt"/>
                          <a:ea typeface="Calibri"/>
                          <a:cs typeface="Times New Roman" pitchFamily="18" charset="0"/>
                        </a:rPr>
                        <a:t> Machine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+mn-lt"/>
                          <a:ea typeface="Calibri"/>
                          <a:cs typeface="Times New Roman" pitchFamily="18" charset="0"/>
                        </a:rPr>
                        <a:t>3. </a:t>
                      </a:r>
                      <a:r>
                        <a:rPr lang="en-US" sz="2000" dirty="0" err="1">
                          <a:latin typeface="+mn-lt"/>
                          <a:ea typeface="Calibri"/>
                          <a:cs typeface="Times New Roman" pitchFamily="18" charset="0"/>
                        </a:rPr>
                        <a:t>Nephrometry</a:t>
                      </a:r>
                      <a:r>
                        <a:rPr lang="en-US" sz="2000" dirty="0">
                          <a:latin typeface="+mn-lt"/>
                          <a:ea typeface="Calibri"/>
                          <a:cs typeface="Times New Roman" pitchFamily="18" charset="0"/>
                        </a:rPr>
                        <a:t> Machine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 pitchFamily="18" charset="0"/>
                        </a:rPr>
                        <a:t>Functional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+mn-lt"/>
                          <a:ea typeface="Calibri"/>
                          <a:cs typeface="Times New Roman" pitchFamily="18" charset="0"/>
                        </a:rPr>
                        <a:t>Radiology: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+mn-lt"/>
                          <a:ea typeface="Calibri"/>
                          <a:cs typeface="Times New Roman" pitchFamily="18" charset="0"/>
                        </a:rPr>
                        <a:t>1. USG Machine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+mn-lt"/>
                          <a:ea typeface="Calibri"/>
                          <a:cs typeface="Times New Roman" pitchFamily="18" charset="0"/>
                        </a:rPr>
                        <a:t>2. CR X-ray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+mn-lt"/>
                          <a:ea typeface="Calibri"/>
                          <a:cs typeface="Times New Roman" pitchFamily="18" charset="0"/>
                        </a:rPr>
                        <a:t>3. Mobile X-ray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 pitchFamily="18" charset="0"/>
                        </a:rPr>
                        <a:t>Functional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" name="Picture 3" descr="nepa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5800" y="533400"/>
            <a:ext cx="686784" cy="838200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83820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Status of Major 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+mn-lt"/>
                <a:cs typeface="Arial" pitchFamily="34" charset="0"/>
              </a:rPr>
              <a:t>Medical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Equipments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81002" y="1535430"/>
          <a:ext cx="8534398" cy="4103370"/>
        </p:xfrm>
        <a:graphic>
          <a:graphicData uri="http://schemas.openxmlformats.org/drawingml/2006/table">
            <a:tbl>
              <a:tblPr/>
              <a:tblGrid>
                <a:gridCol w="2285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5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+mn-lt"/>
                          <a:ea typeface="Calibri"/>
                          <a:cs typeface="Mangal"/>
                        </a:rPr>
                        <a:t>Department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+mn-lt"/>
                          <a:ea typeface="Calibri"/>
                          <a:cs typeface="Mangal"/>
                        </a:rPr>
                        <a:t>Name of equipments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+mn-lt"/>
                          <a:ea typeface="Calibri"/>
                          <a:cs typeface="Mangal"/>
                        </a:rPr>
                        <a:t>Quantities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+mn-lt"/>
                          <a:ea typeface="Calibri"/>
                          <a:cs typeface="Mangal"/>
                        </a:rPr>
                        <a:t>Functional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+mn-lt"/>
                          <a:ea typeface="Calibri"/>
                          <a:cs typeface="Mangal"/>
                        </a:rPr>
                        <a:t>Non Functional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+mn-lt"/>
                          <a:ea typeface="Calibri"/>
                          <a:cs typeface="Mangal"/>
                        </a:rPr>
                        <a:t>Emergency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+mn-lt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+mn-lt"/>
                          <a:ea typeface="Calibri"/>
                          <a:cs typeface="Mangal"/>
                        </a:rPr>
                        <a:t>1. Patient Monitor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+mn-lt"/>
                          <a:ea typeface="Calibri"/>
                          <a:cs typeface="Mangal"/>
                        </a:rPr>
                        <a:t>2. </a:t>
                      </a:r>
                      <a:r>
                        <a:rPr lang="en-US" sz="2000" dirty="0" err="1">
                          <a:latin typeface="+mn-lt"/>
                          <a:ea typeface="Calibri"/>
                          <a:cs typeface="Mangal"/>
                        </a:rPr>
                        <a:t>O2</a:t>
                      </a:r>
                      <a:r>
                        <a:rPr lang="en-US" sz="2000" baseline="0" dirty="0">
                          <a:latin typeface="+mn-lt"/>
                          <a:ea typeface="Calibri"/>
                          <a:cs typeface="Mangal"/>
                        </a:rPr>
                        <a:t> Concentrator</a:t>
                      </a:r>
                      <a:endParaRPr lang="en-US" sz="2000" dirty="0">
                        <a:latin typeface="+mn-lt"/>
                        <a:ea typeface="Calibri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+mn-lt"/>
                          <a:ea typeface="Calibri"/>
                          <a:cs typeface="Mangal"/>
                        </a:rPr>
                        <a:t>3. </a:t>
                      </a:r>
                      <a:r>
                        <a:rPr lang="en-US" sz="2000" dirty="0" err="1">
                          <a:latin typeface="+mn-lt"/>
                          <a:ea typeface="Calibri"/>
                          <a:cs typeface="Mangal"/>
                        </a:rPr>
                        <a:t>ECG</a:t>
                      </a:r>
                      <a:r>
                        <a:rPr lang="en-US" sz="2000" dirty="0">
                          <a:latin typeface="+mn-lt"/>
                          <a:ea typeface="Calibri"/>
                          <a:cs typeface="Mangal"/>
                        </a:rPr>
                        <a:t> Machine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 pitchFamily="18" charset="0"/>
                        </a:rPr>
                        <a:t>Functional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+mn-lt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+mn-lt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+mn-lt"/>
                          <a:ea typeface="Calibri"/>
                          <a:cs typeface="Mangal"/>
                        </a:rPr>
                        <a:t>ICU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+mn-lt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+mn-lt"/>
                          <a:ea typeface="Calibri"/>
                          <a:cs typeface="Mangal"/>
                        </a:rPr>
                        <a:t>1.  ICU Bed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+mn-lt"/>
                          <a:ea typeface="Calibri"/>
                          <a:cs typeface="Mangal"/>
                        </a:rPr>
                        <a:t>2. </a:t>
                      </a:r>
                      <a:r>
                        <a:rPr lang="en-US" sz="2000" dirty="0" err="1">
                          <a:latin typeface="+mn-lt"/>
                          <a:ea typeface="Calibri"/>
                          <a:cs typeface="Mangal"/>
                        </a:rPr>
                        <a:t>O2</a:t>
                      </a:r>
                      <a:r>
                        <a:rPr lang="en-US" sz="2000" dirty="0">
                          <a:latin typeface="+mn-lt"/>
                          <a:ea typeface="Calibri"/>
                          <a:cs typeface="Mangal"/>
                        </a:rPr>
                        <a:t> Concentrator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+mn-lt"/>
                          <a:ea typeface="Calibri"/>
                          <a:cs typeface="Mangal"/>
                        </a:rPr>
                        <a:t>3. Ventilator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+mn-lt"/>
                        <a:ea typeface="Calibri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+mn-lt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 pitchFamily="18" charset="0"/>
                        </a:rPr>
                        <a:t>Non-Functional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+mn-lt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+mn-lt"/>
                          <a:ea typeface="Calibri"/>
                          <a:cs typeface="Mangal"/>
                        </a:rPr>
                        <a:t>NICU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+mn-lt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+mn-lt"/>
                          <a:ea typeface="Calibri"/>
                          <a:cs typeface="Mangal"/>
                        </a:rPr>
                        <a:t>1. Radiant Warmer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+mn-lt"/>
                          <a:ea typeface="Calibri"/>
                          <a:cs typeface="Mangal"/>
                        </a:rPr>
                        <a:t>2. Photo</a:t>
                      </a:r>
                      <a:r>
                        <a:rPr lang="en-US" sz="2000" baseline="0" dirty="0">
                          <a:latin typeface="+mn-lt"/>
                          <a:ea typeface="Calibri"/>
                          <a:cs typeface="Mangal"/>
                        </a:rPr>
                        <a:t> Therapy</a:t>
                      </a:r>
                      <a:endParaRPr lang="en-US" sz="2000" dirty="0">
                        <a:latin typeface="+mn-lt"/>
                        <a:ea typeface="Calibri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+mn-lt"/>
                          <a:ea typeface="Calibri"/>
                          <a:cs typeface="Mangal"/>
                        </a:rPr>
                        <a:t>3.</a:t>
                      </a:r>
                      <a:r>
                        <a:rPr lang="en-US" sz="2000" baseline="0" dirty="0">
                          <a:latin typeface="+mn-lt"/>
                          <a:ea typeface="Calibri"/>
                          <a:cs typeface="Mangal"/>
                        </a:rPr>
                        <a:t> Mobile X-ray</a:t>
                      </a:r>
                      <a:endParaRPr lang="en-US" sz="2000" dirty="0">
                        <a:latin typeface="+mn-lt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+mn-lt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 pitchFamily="18" charset="0"/>
                        </a:rPr>
                        <a:t>Non-Functional</a:t>
                      </a:r>
                      <a:endParaRPr lang="en-US" sz="2000" dirty="0">
                        <a:latin typeface="+mn-lt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" name="Picture 3" descr="nepa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5800" y="533400"/>
            <a:ext cx="686784" cy="838200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401" y="1295400"/>
          <a:ext cx="8839199" cy="5147740"/>
        </p:xfrm>
        <a:graphic>
          <a:graphicData uri="http://schemas.openxmlformats.org/drawingml/2006/table">
            <a:tbl>
              <a:tblPr/>
              <a:tblGrid>
                <a:gridCol w="5156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66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95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78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95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892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S. No.</a:t>
                      </a:r>
                      <a:endParaRPr lang="en-US" sz="16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546" marR="50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Activities</a:t>
                      </a:r>
                      <a:endParaRPr lang="en-US" sz="16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546" marR="50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Current Practice</a:t>
                      </a:r>
                      <a:endParaRPr lang="en-US" sz="16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546" marR="50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Number of Equipment</a:t>
                      </a:r>
                      <a:endParaRPr lang="en-US" sz="16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546" marR="50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Condition of equipment</a:t>
                      </a:r>
                      <a:endParaRPr lang="en-US" sz="16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546" marR="50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92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en-US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546" marR="50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+mn-lt"/>
                          <a:ea typeface="Calibri"/>
                          <a:cs typeface="Times New Roman"/>
                        </a:rPr>
                        <a:t>Segregation of risk and non-risk waste</a:t>
                      </a:r>
                      <a:endParaRPr lang="en-US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546" marR="50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Yes</a:t>
                      </a:r>
                      <a:endParaRPr lang="en-US" sz="1600" dirty="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546" marR="50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en-US" sz="2400" dirty="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546" marR="50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Good</a:t>
                      </a:r>
                    </a:p>
                  </a:txBody>
                  <a:tcPr marL="50546" marR="50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0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en-US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546" marR="50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+mn-lt"/>
                          <a:ea typeface="Calibri"/>
                          <a:cs typeface="Times New Roman"/>
                        </a:rPr>
                        <a:t>Autoclaving for risk waste</a:t>
                      </a:r>
                      <a:endParaRPr lang="en-US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546" marR="50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On</a:t>
                      </a:r>
                      <a:r>
                        <a:rPr lang="en-US" sz="1800" baseline="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 process</a:t>
                      </a:r>
                      <a:endParaRPr lang="en-US" sz="1600" dirty="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546" marR="50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50546" marR="50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Good</a:t>
                      </a:r>
                    </a:p>
                  </a:txBody>
                  <a:tcPr marL="50546" marR="50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06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en-US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546" marR="50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+mn-lt"/>
                          <a:ea typeface="Calibri"/>
                          <a:cs typeface="Times New Roman"/>
                        </a:rPr>
                        <a:t>Use of Needle Cutter/ Needle Destroyer</a:t>
                      </a:r>
                      <a:endParaRPr lang="en-US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546" marR="50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Yes</a:t>
                      </a:r>
                      <a:endParaRPr lang="en-US" sz="1600" dirty="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546" marR="50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50546" marR="50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Good</a:t>
                      </a:r>
                    </a:p>
                  </a:txBody>
                  <a:tcPr marL="50546" marR="50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46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  <a:endParaRPr lang="en-US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546" marR="50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+mn-lt"/>
                          <a:ea typeface="Calibri"/>
                          <a:cs typeface="Times New Roman"/>
                        </a:rPr>
                        <a:t>Use of placenta Pit</a:t>
                      </a:r>
                      <a:endParaRPr lang="en-US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546" marR="50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Yes</a:t>
                      </a:r>
                      <a:endParaRPr lang="en-US" sz="1600" dirty="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546" marR="50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50546" marR="50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Good</a:t>
                      </a:r>
                    </a:p>
                  </a:txBody>
                  <a:tcPr marL="50546" marR="50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74801"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latin typeface="+mn-lt"/>
                          <a:ea typeface="Calibri"/>
                          <a:cs typeface="Times New Roman"/>
                        </a:rPr>
                        <a:t>Note: Please mention current practice of final waste disposal system in Hospital (e.g. open burning, dispose in municipality/ Private container etc.) 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Open</a:t>
                      </a:r>
                      <a:r>
                        <a:rPr lang="en-US" sz="2000" b="1" baseline="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burnning</a:t>
                      </a:r>
                      <a:r>
                        <a:rPr lang="en-US" sz="2000" b="1" baseline="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.</a:t>
                      </a:r>
                      <a:endParaRPr lang="en-US" sz="1600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546" marR="50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4800" y="141982"/>
            <a:ext cx="86868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dirty="0">
              <a:latin typeface="+mn-lt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>
                <a:latin typeface="+mn-lt"/>
                <a:ea typeface="Calibri" pitchFamily="34" charset="0"/>
                <a:cs typeface="Times New Roman" pitchFamily="18" charset="0"/>
              </a:rPr>
              <a:t>Medical 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Waste Management </a:t>
            </a:r>
            <a:r>
              <a:rPr lang="en-US" sz="3200" b="1" dirty="0">
                <a:latin typeface="+mn-lt"/>
                <a:ea typeface="Calibri" pitchFamily="34" charset="0"/>
                <a:cs typeface="Times New Roman" pitchFamily="18" charset="0"/>
              </a:rPr>
              <a:t> i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n Hospital</a:t>
            </a:r>
            <a:endParaRPr kumimoji="0" lang="en-US" sz="11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  <p:pic>
        <p:nvPicPr>
          <p:cNvPr id="4" name="Picture 3" descr="nepa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5800" y="0"/>
            <a:ext cx="686784" cy="838200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1000" y="634425"/>
            <a:ext cx="838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+mn-lt"/>
                <a:cs typeface="Arial" pitchFamily="34" charset="0"/>
              </a:rPr>
              <a:t>Operating Budget for FY 2078/79</a:t>
            </a:r>
            <a:endParaRPr lang="en-US" b="1" dirty="0">
              <a:solidFill>
                <a:schemeClr val="bg2">
                  <a:lumMod val="25000"/>
                </a:schemeClr>
              </a:solidFill>
              <a:latin typeface="+mn-lt"/>
              <a:cs typeface="Arial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52401" y="1295399"/>
          <a:ext cx="8762999" cy="3962402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12191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13680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Mangal"/>
                        </a:rPr>
                        <a:t>Budget</a:t>
                      </a:r>
                    </a:p>
                  </a:txBody>
                  <a:tcPr marL="82290" marR="82290" marT="0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</a:rPr>
                        <a:t>Budget Allocated </a:t>
                      </a:r>
                      <a:endParaRPr lang="en-US" sz="24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Mangal"/>
                      </a:endParaRPr>
                    </a:p>
                  </a:txBody>
                  <a:tcPr marL="82290" marR="82290" marT="0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</a:rPr>
                        <a:t>Budget Released</a:t>
                      </a:r>
                      <a:endParaRPr lang="en-US" sz="24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Mangal"/>
                      </a:endParaRPr>
                    </a:p>
                  </a:txBody>
                  <a:tcPr marL="82290" marR="82290" marT="0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</a:rPr>
                        <a:t>Budget Expenditure</a:t>
                      </a:r>
                      <a:endParaRPr lang="en-US" sz="24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Mangal"/>
                      </a:endParaRPr>
                    </a:p>
                  </a:txBody>
                  <a:tcPr marL="82290" marR="82290" marT="0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chemeClr val="tx1"/>
                          </a:solidFill>
                          <a:latin typeface="+mn-lt"/>
                        </a:rPr>
                        <a:t>Irregularities (BERUJU)</a:t>
                      </a:r>
                      <a:endParaRPr lang="en-US" sz="26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Mangal"/>
                      </a:endParaRPr>
                    </a:p>
                  </a:txBody>
                  <a:tcPr marL="82290" marR="82290" marT="0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56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</a:rPr>
                        <a:t>Amount</a:t>
                      </a:r>
                      <a:endParaRPr lang="en-US" sz="24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Mangal"/>
                      </a:endParaRPr>
                    </a:p>
                  </a:txBody>
                  <a:tcPr marL="82290" marR="82290" marT="0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</a:rPr>
                        <a:t>Clearances</a:t>
                      </a:r>
                      <a:endParaRPr lang="en-US" sz="24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Mangal"/>
                      </a:endParaRPr>
                    </a:p>
                  </a:txBody>
                  <a:tcPr marL="82290" marR="82290" marT="0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chemeClr val="tx1"/>
                          </a:solidFill>
                          <a:latin typeface="+mn-lt"/>
                        </a:rPr>
                        <a:t>% Clearances</a:t>
                      </a:r>
                      <a:endParaRPr lang="en-US" sz="26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Mangal"/>
                      </a:endParaRPr>
                    </a:p>
                  </a:txBody>
                  <a:tcPr marL="82290" marR="82290" marT="0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76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Mangal"/>
                        </a:rPr>
                        <a:t>Capital</a:t>
                      </a:r>
                    </a:p>
                  </a:txBody>
                  <a:tcPr marL="82290" marR="82290" marT="0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Mangal"/>
                        </a:rPr>
                        <a:t>Rs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Mangal"/>
                        </a:rPr>
                        <a:t>. 2,23,00,000</a:t>
                      </a:r>
                    </a:p>
                  </a:txBody>
                  <a:tcPr marL="82290" marR="82290" marT="0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Mangal"/>
                        </a:rPr>
                        <a:t>Rs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Mangal"/>
                        </a:rPr>
                        <a:t>. 1,93,42,399</a:t>
                      </a:r>
                    </a:p>
                  </a:txBody>
                  <a:tcPr marL="82290" marR="82290" marT="0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Mangal"/>
                        </a:rPr>
                        <a:t>Rs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Mangal"/>
                        </a:rPr>
                        <a:t>. 1,93,42,399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Mangal"/>
                      </a:endParaRPr>
                    </a:p>
                  </a:txBody>
                  <a:tcPr marL="82290" marR="82290" marT="0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Mangal"/>
                        </a:rPr>
                        <a:t>0</a:t>
                      </a:r>
                    </a:p>
                  </a:txBody>
                  <a:tcPr marL="82290" marR="82290" marT="0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Mangal"/>
                        </a:rPr>
                        <a:t>0</a:t>
                      </a:r>
                    </a:p>
                  </a:txBody>
                  <a:tcPr marL="82290" marR="82290" marT="0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Mangal"/>
                        </a:rPr>
                        <a:t>0</a:t>
                      </a:r>
                    </a:p>
                  </a:txBody>
                  <a:tcPr marL="82290" marR="82290" marT="0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6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Mangal"/>
                        </a:rPr>
                        <a:t>Recurrent</a:t>
                      </a:r>
                    </a:p>
                  </a:txBody>
                  <a:tcPr marL="82290" marR="82290" marT="0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Mangal"/>
                        </a:rPr>
                        <a:t>Rs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Mangal"/>
                        </a:rPr>
                        <a:t>.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Mangal"/>
                        </a:rPr>
                        <a:t>12,56,60,000</a:t>
                      </a:r>
                    </a:p>
                  </a:txBody>
                  <a:tcPr marL="82290" marR="82290" marT="0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Mangal"/>
                        </a:rPr>
                        <a:t>Rs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Mangal"/>
                        </a:rPr>
                        <a:t>. 11,18,95,807.62</a:t>
                      </a:r>
                    </a:p>
                  </a:txBody>
                  <a:tcPr marL="82290" marR="82290" marT="0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Mangal"/>
                        </a:rPr>
                        <a:t>Rs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Mangal"/>
                        </a:rPr>
                        <a:t>. 11,18,95,807.62</a:t>
                      </a:r>
                    </a:p>
                  </a:txBody>
                  <a:tcPr marL="82290" marR="82290" marT="0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Mangal"/>
                        </a:rPr>
                        <a:t>Rs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Mangal"/>
                        </a:rPr>
                        <a:t>. 50,000</a:t>
                      </a:r>
                    </a:p>
                  </a:txBody>
                  <a:tcPr marL="82290" marR="82290" marT="0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Mangal"/>
                        </a:rPr>
                        <a:t>0</a:t>
                      </a:r>
                    </a:p>
                  </a:txBody>
                  <a:tcPr marL="82290" marR="82290" marT="0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Mangal"/>
                        </a:rPr>
                        <a:t>0</a:t>
                      </a:r>
                    </a:p>
                  </a:txBody>
                  <a:tcPr marL="82290" marR="82290" marT="0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76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Total</a:t>
                      </a:r>
                    </a:p>
                  </a:txBody>
                  <a:tcPr marL="82290" marR="82290" marT="0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Rs</a:t>
                      </a:r>
                      <a:r>
                        <a:rPr lang="en-US" sz="1600" dirty="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.</a:t>
                      </a:r>
                      <a:r>
                        <a:rPr lang="en-US" sz="1600" baseline="0" dirty="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en-US" sz="1600" dirty="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14,79,60,000</a:t>
                      </a:r>
                    </a:p>
                  </a:txBody>
                  <a:tcPr marL="82290" marR="82290" marT="0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Rs</a:t>
                      </a:r>
                      <a:r>
                        <a:rPr lang="en-US" sz="1600" dirty="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. 13,12,38,206.62</a:t>
                      </a:r>
                    </a:p>
                  </a:txBody>
                  <a:tcPr marL="82290" marR="82290" marT="0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Rs</a:t>
                      </a:r>
                      <a:r>
                        <a:rPr lang="en-US" sz="1600" dirty="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. 13,12,38,206.62</a:t>
                      </a:r>
                    </a:p>
                  </a:txBody>
                  <a:tcPr marL="82290" marR="82290" marT="0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Rs</a:t>
                      </a:r>
                      <a:r>
                        <a:rPr lang="en-US" sz="1600" dirty="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. 50,000</a:t>
                      </a:r>
                    </a:p>
                  </a:txBody>
                  <a:tcPr marL="82290" marR="82290" marT="0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0</a:t>
                      </a:r>
                    </a:p>
                  </a:txBody>
                  <a:tcPr marL="82290" marR="82290" marT="0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0</a:t>
                      </a:r>
                    </a:p>
                  </a:txBody>
                  <a:tcPr marL="82290" marR="82290" marT="0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0" y="5334000"/>
            <a:ext cx="8763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% of Financial achievement: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FF0000"/>
                </a:solidFill>
              </a:rPr>
              <a:t>89</a:t>
            </a:r>
          </a:p>
          <a:p>
            <a:pPr>
              <a:defRPr/>
            </a:pPr>
            <a:r>
              <a:rPr lang="en-US" sz="2000" dirty="0"/>
              <a:t>% of Physical achievement: </a:t>
            </a:r>
            <a:r>
              <a:rPr lang="en-US" sz="2000" dirty="0">
                <a:solidFill>
                  <a:srgbClr val="FF0000"/>
                </a:solidFill>
              </a:rPr>
              <a:t>100</a:t>
            </a:r>
          </a:p>
          <a:p>
            <a:pPr>
              <a:defRPr/>
            </a:pPr>
            <a:r>
              <a:rPr lang="en-US" sz="2000" dirty="0">
                <a:solidFill>
                  <a:sysClr val="windowText" lastClr="000000"/>
                </a:solidFill>
              </a:rPr>
              <a:t>Any comments:  </a:t>
            </a:r>
            <a:r>
              <a:rPr lang="en-US" sz="2000" dirty="0">
                <a:solidFill>
                  <a:srgbClr val="C00000"/>
                </a:solidFill>
              </a:rPr>
              <a:t>Construction of building need more budget.</a:t>
            </a:r>
          </a:p>
          <a:p>
            <a:pPr>
              <a:defRPr/>
            </a:pPr>
            <a:endParaRPr lang="en-US" sz="2000" dirty="0"/>
          </a:p>
          <a:p>
            <a:pPr>
              <a:defRPr/>
            </a:pPr>
            <a:endParaRPr lang="en-US" sz="2000" dirty="0"/>
          </a:p>
          <a:p>
            <a:pPr>
              <a:defRPr/>
            </a:pPr>
            <a:endParaRPr lang="en-US" sz="2000" dirty="0"/>
          </a:p>
        </p:txBody>
      </p:sp>
      <p:pic>
        <p:nvPicPr>
          <p:cNvPr id="5" name="Picture 4" descr="nepa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200" y="152400"/>
            <a:ext cx="936523" cy="1143000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7977171"/>
              </p:ext>
            </p:extLst>
          </p:nvPr>
        </p:nvGraphicFramePr>
        <p:xfrm>
          <a:off x="228600" y="873455"/>
          <a:ext cx="8610602" cy="5603544"/>
        </p:xfrm>
        <a:graphic>
          <a:graphicData uri="http://schemas.openxmlformats.org/drawingml/2006/table">
            <a:tbl>
              <a:tblPr/>
              <a:tblGrid>
                <a:gridCol w="49095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85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95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29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71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Indicators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2076/77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2077/78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2078/79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8724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025" algn="l"/>
                        </a:tabLs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</a:rPr>
                        <a:t>% of Monthly</a:t>
                      </a:r>
                      <a:r>
                        <a:rPr lang="en-US" sz="1800" kern="1200" baseline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</a:rPr>
                        <a:t> Report Entered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50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70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95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09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</a:tabLst>
                        <a:defRPr/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</a:rPr>
                        <a:t>% of Monthly</a:t>
                      </a:r>
                      <a:r>
                        <a:rPr lang="en-US" sz="1800" kern="1200" baseline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</a:rPr>
                        <a:t> Report Entered within time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20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70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95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0957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025" algn="l"/>
                        </a:tabLs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</a:rPr>
                        <a:t>Total number of OPDs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8250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91150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13116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0957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025" algn="l"/>
                        </a:tabLs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</a:rPr>
                        <a:t>Total number of Inpatients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C00000"/>
                          </a:solidFill>
                        </a:rPr>
                        <a:t>1500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C00000"/>
                          </a:solidFill>
                        </a:rPr>
                        <a:t>1744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C00000"/>
                          </a:solidFill>
                        </a:rPr>
                        <a:t>3251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0957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025" algn="l"/>
                        </a:tabLs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</a:rPr>
                        <a:t>Total number of Emergency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12163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17340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18038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0957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025" algn="l"/>
                        </a:tabLs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</a:rPr>
                        <a:t>Total number of Delivery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1501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1744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1927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70957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025" algn="l"/>
                        </a:tabLs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</a:rPr>
                        <a:t>Total number of CS/major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63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65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151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0957">
                <a:tc>
                  <a:txBody>
                    <a:bodyPr/>
                    <a:lstStyle/>
                    <a:p>
                      <a:r>
                        <a:rPr lang="en-US" dirty="0">
                          <a:latin typeface="+mn-lt"/>
                          <a:cs typeface="Calibri" panose="020F0502020204030204" pitchFamily="34" charset="0"/>
                        </a:rPr>
                        <a:t>Total number of Major surgeries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40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50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0957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025" algn="l"/>
                        </a:tabLs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</a:rPr>
                        <a:t>Average length of stay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025" algn="l"/>
                        </a:tabLst>
                      </a:pPr>
                      <a:endParaRPr lang="en-US" sz="1800" b="1" dirty="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025" algn="l"/>
                        </a:tabLst>
                      </a:pPr>
                      <a:endParaRPr lang="en-US" sz="1800" b="1" dirty="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025" algn="l"/>
                        </a:tabLs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3.4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0"/>
            <a:ext cx="91440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+mn-lt"/>
              </a:rPr>
              <a:t>Status of the major indicators</a:t>
            </a:r>
          </a:p>
          <a:p>
            <a:endParaRPr lang="ne-NP" sz="1400" b="1" i="1" dirty="0">
              <a:latin typeface="+mn-lt"/>
              <a:cs typeface="Arial" pitchFamily="34" charset="0"/>
            </a:endParaRPr>
          </a:p>
        </p:txBody>
      </p:sp>
      <p:pic>
        <p:nvPicPr>
          <p:cNvPr id="4" name="Picture 3" descr="nepal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0"/>
            <a:ext cx="686784" cy="838200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0092312"/>
              </p:ext>
            </p:extLst>
          </p:nvPr>
        </p:nvGraphicFramePr>
        <p:xfrm>
          <a:off x="228598" y="1371600"/>
          <a:ext cx="8686802" cy="4472968"/>
        </p:xfrm>
        <a:graphic>
          <a:graphicData uri="http://schemas.openxmlformats.org/drawingml/2006/table">
            <a:tbl>
              <a:tblPr/>
              <a:tblGrid>
                <a:gridCol w="49530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54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3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0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24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Indicators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2076/77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2077/78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2078/79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43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</a:rPr>
                        <a:t>% of Surgeries among In-Patients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+mn-lt"/>
                          <a:ea typeface="Calibri"/>
                          <a:cs typeface="Times New Roman"/>
                        </a:rPr>
                        <a:t>2.82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+mn-lt"/>
                          <a:ea typeface="Calibri"/>
                          <a:cs typeface="Times New Roman"/>
                        </a:rPr>
                        <a:t>3.77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3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</a:rPr>
                        <a:t>Infection rate among surgical cases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3.5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434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+mn-lt"/>
                          <a:ea typeface="Calibri"/>
                          <a:cs typeface="Times New Roman"/>
                        </a:rPr>
                        <a:t>Surgery related Death rate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434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</a:rPr>
                        <a:t>Outpatient Sex Ratio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90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82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434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</a:rPr>
                        <a:t>Inpatient sex Ratio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4342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025" algn="l"/>
                        </a:tabLs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</a:rPr>
                        <a:t>Deaths within 48 hours</a:t>
                      </a:r>
                      <a:r>
                        <a:rPr lang="en-US" sz="1800" kern="1200" baseline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</a:rPr>
                        <a:t> of Admission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13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11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7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43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</a:tabLst>
                        <a:defRPr/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</a:rPr>
                        <a:t>Deaths after</a:t>
                      </a:r>
                      <a:r>
                        <a:rPr lang="en-US" sz="1800" kern="1200" baseline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</a:rPr>
                        <a:t>48 hours</a:t>
                      </a:r>
                      <a:r>
                        <a:rPr lang="en-US" sz="1800" kern="1200" baseline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</a:rPr>
                        <a:t> of Admission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434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+mn-lt"/>
                          <a:ea typeface="Calibri"/>
                          <a:cs typeface="Calibri"/>
                        </a:rPr>
                        <a:t>Average number of radiographic images per day</a:t>
                      </a:r>
                      <a:endParaRPr lang="en-US" sz="2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28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30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35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526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+mn-lt"/>
                          <a:ea typeface="Calibri"/>
                          <a:cs typeface="Calibri"/>
                        </a:rPr>
                        <a:t>Average number of laboratory tests per day   </a:t>
                      </a:r>
                      <a:endParaRPr lang="en-US" sz="2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240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250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300</a:t>
                      </a:r>
                    </a:p>
                  </a:txBody>
                  <a:tcPr marL="67500" marR="67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04800" y="685800"/>
            <a:ext cx="70104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Status of the major indicators</a:t>
            </a:r>
          </a:p>
          <a:p>
            <a:endParaRPr lang="ne-NP" sz="1400" b="1" i="1" dirty="0">
              <a:solidFill>
                <a:schemeClr val="bg2">
                  <a:lumMod val="10000"/>
                </a:schemeClr>
              </a:solidFill>
              <a:latin typeface="+mn-lt"/>
              <a:cs typeface="Arial" pitchFamily="34" charset="0"/>
            </a:endParaRPr>
          </a:p>
        </p:txBody>
      </p:sp>
      <p:pic>
        <p:nvPicPr>
          <p:cNvPr id="4" name="Picture 3" descr="nepa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5800" y="457200"/>
            <a:ext cx="686784" cy="838200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56447-80EA-4CA1-AC83-5A212C01A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0" y="548878"/>
            <a:ext cx="3124200" cy="670322"/>
          </a:xfrm>
          <a:noFill/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Safe Abortion </a:t>
            </a:r>
            <a:endParaRPr lang="en-US" sz="360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F72BA0-BF31-40C7-8285-1DB8F46FBF3C}"/>
              </a:ext>
            </a:extLst>
          </p:cNvPr>
          <p:cNvSpPr/>
          <p:nvPr/>
        </p:nvSpPr>
        <p:spPr>
          <a:xfrm>
            <a:off x="5029200" y="5686823"/>
            <a:ext cx="29718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800" dirty="0">
              <a:solidFill>
                <a:srgbClr val="FF0000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1040052"/>
              </p:ext>
            </p:extLst>
          </p:nvPr>
        </p:nvGraphicFramePr>
        <p:xfrm>
          <a:off x="228600" y="1219200"/>
          <a:ext cx="8686800" cy="472440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9534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67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43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22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089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2040503050203030202" pitchFamily="18" charset="0"/>
                        </a:rPr>
                        <a:t>Indicator</a:t>
                      </a:r>
                      <a:endParaRPr lang="en-US" sz="24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51435" marR="5143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2040503050203030202" pitchFamily="18" charset="0"/>
                        </a:rPr>
                        <a:t>2076/77</a:t>
                      </a:r>
                      <a:endParaRPr lang="en-US" sz="24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51435" marR="5143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2040503050203030202" pitchFamily="18" charset="0"/>
                        </a:rPr>
                        <a:t>2077/78</a:t>
                      </a:r>
                      <a:endParaRPr lang="en-US" sz="24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51435" marR="5143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2040503050203030202" pitchFamily="18" charset="0"/>
                        </a:rPr>
                        <a:t>2078/79</a:t>
                      </a:r>
                      <a:endParaRPr lang="en-US" sz="24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51435" marR="5143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64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e-NP" sz="20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2040503050203030202" pitchFamily="18" charset="0"/>
                        </a:rPr>
                        <a:t>1. </a:t>
                      </a:r>
                      <a:r>
                        <a:rPr lang="en-US" sz="20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2040503050203030202" pitchFamily="18" charset="0"/>
                        </a:rPr>
                        <a:t>No of CAC (Surgical Abortion) </a:t>
                      </a:r>
                    </a:p>
                  </a:txBody>
                  <a:tcPr marL="51435" marR="5143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Mangal" panose="02040503050203030202" pitchFamily="18" charset="0"/>
                        </a:rPr>
                        <a:t>0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Mangal" panose="02040503050203030202" pitchFamily="18" charset="0"/>
                        </a:rPr>
                        <a:t>0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Mangal" panose="02040503050203030202" pitchFamily="18" charset="0"/>
                        </a:rPr>
                        <a:t>0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93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e-NP" sz="20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2040503050203030202" pitchFamily="18" charset="0"/>
                        </a:rPr>
                        <a:t>2. </a:t>
                      </a:r>
                      <a:r>
                        <a:rPr lang="en-US" sz="20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2040503050203030202" pitchFamily="18" charset="0"/>
                        </a:rPr>
                        <a:t>No of CAC (Medical Abortion)</a:t>
                      </a:r>
                    </a:p>
                  </a:txBody>
                  <a:tcPr marL="51435" marR="5143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Mangal" panose="02040503050203030202" pitchFamily="18" charset="0"/>
                        </a:rPr>
                        <a:t>68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Mangal" panose="02040503050203030202" pitchFamily="18" charset="0"/>
                        </a:rPr>
                        <a:t>349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Mangal" panose="02040503050203030202" pitchFamily="18" charset="0"/>
                        </a:rPr>
                        <a:t>485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592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e-NP" sz="20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2040503050203030202" pitchFamily="18" charset="0"/>
                        </a:rPr>
                        <a:t>3. </a:t>
                      </a:r>
                      <a:r>
                        <a:rPr lang="en-US" sz="20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2040503050203030202" pitchFamily="18" charset="0"/>
                        </a:rPr>
                        <a:t>Proportion of &lt;20 </a:t>
                      </a:r>
                      <a:r>
                        <a:rPr lang="en-US" sz="2000" b="0" dirty="0" err="1">
                          <a:effectLst/>
                          <a:latin typeface="+mn-lt"/>
                          <a:ea typeface="Calibri" panose="020F0502020204030204" pitchFamily="34" charset="0"/>
                          <a:cs typeface="Mangal" panose="02040503050203030202" pitchFamily="18" charset="0"/>
                        </a:rPr>
                        <a:t>yrs</a:t>
                      </a:r>
                      <a:r>
                        <a:rPr lang="en-US" sz="20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2040503050203030202" pitchFamily="18" charset="0"/>
                        </a:rPr>
                        <a:t> women receiving abortion service</a:t>
                      </a:r>
                    </a:p>
                  </a:txBody>
                  <a:tcPr marL="51435" marR="5143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Mangal" panose="02040503050203030202" pitchFamily="18" charset="0"/>
                        </a:rPr>
                        <a:t>0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Mangal" panose="02040503050203030202" pitchFamily="18" charset="0"/>
                        </a:rPr>
                        <a:t>0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Mangal" panose="02040503050203030202" pitchFamily="18" charset="0"/>
                        </a:rPr>
                        <a:t>0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34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e-NP" sz="20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2040503050203030202" pitchFamily="18" charset="0"/>
                        </a:rPr>
                        <a:t>4. </a:t>
                      </a:r>
                      <a:r>
                        <a:rPr lang="en-US" sz="20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2040503050203030202" pitchFamily="18" charset="0"/>
                        </a:rPr>
                        <a:t>No of abortion complication</a:t>
                      </a:r>
                    </a:p>
                  </a:txBody>
                  <a:tcPr marL="51435" marR="5143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Mangal" panose="02040503050203030202" pitchFamily="18" charset="0"/>
                        </a:rPr>
                        <a:t>5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Mangal" panose="02040503050203030202" pitchFamily="18" charset="0"/>
                        </a:rPr>
                        <a:t>7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Mangal" panose="02040503050203030202" pitchFamily="18" charset="0"/>
                        </a:rPr>
                        <a:t>10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0366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e-NP" sz="20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2040503050203030202" pitchFamily="18" charset="0"/>
                        </a:rPr>
                        <a:t>5. </a:t>
                      </a:r>
                      <a:r>
                        <a:rPr lang="en-US" sz="20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2040503050203030202" pitchFamily="18" charset="0"/>
                        </a:rPr>
                        <a:t>Proportion of Long-term contraception among post abortion contraception used</a:t>
                      </a:r>
                    </a:p>
                  </a:txBody>
                  <a:tcPr marL="51435" marR="5143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Mangal" panose="02040503050203030202" pitchFamily="18" charset="0"/>
                        </a:rPr>
                        <a:t>60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Mangal" panose="02040503050203030202" pitchFamily="18" charset="0"/>
                        </a:rPr>
                        <a:t>124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Mangal" panose="02040503050203030202" pitchFamily="18" charset="0"/>
                        </a:rPr>
                        <a:t>240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656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e-NP" sz="20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2040503050203030202" pitchFamily="18" charset="0"/>
                        </a:rPr>
                        <a:t>6. </a:t>
                      </a:r>
                      <a:r>
                        <a:rPr lang="en-US" sz="20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2040503050203030202" pitchFamily="18" charset="0"/>
                        </a:rPr>
                        <a:t>No of PAC</a:t>
                      </a:r>
                    </a:p>
                  </a:txBody>
                  <a:tcPr marL="51435" marR="5143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Mangal" panose="02040503050203030202" pitchFamily="18" charset="0"/>
                        </a:rPr>
                        <a:t>76</a:t>
                      </a:r>
                    </a:p>
                  </a:txBody>
                  <a:tcPr marL="51435" marR="5143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Mangal" panose="02040503050203030202" pitchFamily="18" charset="0"/>
                        </a:rPr>
                        <a:t>62</a:t>
                      </a:r>
                    </a:p>
                  </a:txBody>
                  <a:tcPr marL="51435" marR="5143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Mangal" panose="02040503050203030202" pitchFamily="18" charset="0"/>
                        </a:rPr>
                        <a:t>54</a:t>
                      </a:r>
                    </a:p>
                  </a:txBody>
                  <a:tcPr marL="51435" marR="5143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6" name="Picture 5" descr="nepa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8616" y="304800"/>
            <a:ext cx="686784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121715"/>
      </p:ext>
    </p:extLst>
  </p:cSld>
  <p:clrMapOvr>
    <a:masterClrMapping/>
  </p:clrMapOvr>
  <p:transition spd="slow">
    <p:pull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1000" y="1066800"/>
            <a:ext cx="8458200" cy="5524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800" b="1" dirty="0">
                <a:latin typeface="+mn-lt"/>
                <a:cs typeface="Arial" pitchFamily="34" charset="0"/>
              </a:rPr>
              <a:t>1. Fulfillment of 3 specialist Dr. and and other staff on Contract.</a:t>
            </a:r>
          </a:p>
          <a:p>
            <a:pPr>
              <a:spcBef>
                <a:spcPts val="600"/>
              </a:spcBef>
            </a:pPr>
            <a:r>
              <a:rPr lang="en-US" sz="1800" b="1" dirty="0">
                <a:latin typeface="+mn-lt"/>
                <a:cs typeface="Arial" pitchFamily="34" charset="0"/>
              </a:rPr>
              <a:t>2. Establishment of </a:t>
            </a:r>
            <a:r>
              <a:rPr lang="en-US" sz="1800" b="1" dirty="0" err="1">
                <a:latin typeface="+mn-lt"/>
                <a:cs typeface="Arial" pitchFamily="34" charset="0"/>
              </a:rPr>
              <a:t>Bood</a:t>
            </a:r>
            <a:r>
              <a:rPr lang="en-US" sz="1800" b="1" dirty="0">
                <a:latin typeface="+mn-lt"/>
                <a:cs typeface="Arial" pitchFamily="34" charset="0"/>
              </a:rPr>
              <a:t> Bank with the help of RC.</a:t>
            </a:r>
          </a:p>
          <a:p>
            <a:pPr>
              <a:spcBef>
                <a:spcPts val="600"/>
              </a:spcBef>
            </a:pPr>
            <a:r>
              <a:rPr lang="en-US" sz="1800" b="1" dirty="0">
                <a:latin typeface="+mn-lt"/>
                <a:cs typeface="Arial" pitchFamily="34" charset="0"/>
              </a:rPr>
              <a:t>3. Establishment </a:t>
            </a:r>
            <a:r>
              <a:rPr lang="en-US" sz="1800" b="1" dirty="0" err="1">
                <a:latin typeface="+mn-lt"/>
                <a:cs typeface="Arial" pitchFamily="34" charset="0"/>
              </a:rPr>
              <a:t>O2</a:t>
            </a:r>
            <a:r>
              <a:rPr lang="en-US" sz="1800" b="1" dirty="0">
                <a:latin typeface="+mn-lt"/>
                <a:cs typeface="Arial" pitchFamily="34" charset="0"/>
              </a:rPr>
              <a:t> plant and </a:t>
            </a:r>
            <a:r>
              <a:rPr lang="en-US" sz="1800" b="1" dirty="0" err="1">
                <a:latin typeface="+mn-lt"/>
                <a:cs typeface="Arial" pitchFamily="34" charset="0"/>
              </a:rPr>
              <a:t>O2</a:t>
            </a:r>
            <a:r>
              <a:rPr lang="en-US" sz="1800" b="1" dirty="0">
                <a:latin typeface="+mn-lt"/>
                <a:cs typeface="Arial" pitchFamily="34" charset="0"/>
              </a:rPr>
              <a:t> Pipeline.</a:t>
            </a:r>
          </a:p>
          <a:p>
            <a:pPr>
              <a:spcBef>
                <a:spcPts val="600"/>
              </a:spcBef>
            </a:pPr>
            <a:r>
              <a:rPr lang="en-US" sz="1800" b="1" dirty="0">
                <a:latin typeface="+mn-lt"/>
                <a:cs typeface="Arial" pitchFamily="34" charset="0"/>
              </a:rPr>
              <a:t>4. Extension of Laboratory services. </a:t>
            </a:r>
          </a:p>
          <a:p>
            <a:pPr>
              <a:spcBef>
                <a:spcPts val="600"/>
              </a:spcBef>
            </a:pPr>
            <a:r>
              <a:rPr lang="en-US" sz="1800" b="1" dirty="0">
                <a:latin typeface="+mn-lt"/>
                <a:cs typeface="Arial" pitchFamily="34" charset="0"/>
              </a:rPr>
              <a:t>5. Procurement of ICU/</a:t>
            </a:r>
            <a:r>
              <a:rPr lang="en-US" sz="1800" b="1" dirty="0" err="1">
                <a:latin typeface="+mn-lt"/>
                <a:cs typeface="Arial" pitchFamily="34" charset="0"/>
              </a:rPr>
              <a:t>PICU</a:t>
            </a:r>
            <a:r>
              <a:rPr lang="en-US" sz="1800" b="1" dirty="0">
                <a:latin typeface="+mn-lt"/>
                <a:cs typeface="Arial" pitchFamily="34" charset="0"/>
              </a:rPr>
              <a:t> beds and equipment.</a:t>
            </a:r>
          </a:p>
          <a:p>
            <a:pPr>
              <a:spcBef>
                <a:spcPts val="600"/>
              </a:spcBef>
            </a:pPr>
            <a:r>
              <a:rPr lang="en-US" sz="1800" b="1" dirty="0">
                <a:latin typeface="+mn-lt"/>
                <a:cs typeface="Arial" pitchFamily="34" charset="0"/>
              </a:rPr>
              <a:t>6. Establishment of Autoclave, washing machine, shredders (waste management System) </a:t>
            </a:r>
          </a:p>
          <a:p>
            <a:pPr>
              <a:spcBef>
                <a:spcPts val="600"/>
              </a:spcBef>
            </a:pPr>
            <a:r>
              <a:rPr lang="en-US" sz="1800" b="1" dirty="0">
                <a:latin typeface="+mn-lt"/>
                <a:cs typeface="Arial" pitchFamily="34" charset="0"/>
              </a:rPr>
              <a:t>7. Completed of Compound wall.</a:t>
            </a:r>
          </a:p>
          <a:p>
            <a:pPr>
              <a:spcBef>
                <a:spcPts val="600"/>
              </a:spcBef>
            </a:pPr>
            <a:r>
              <a:rPr lang="en-US" sz="1800" b="1" dirty="0">
                <a:latin typeface="+mn-lt"/>
                <a:cs typeface="Arial" pitchFamily="34" charset="0"/>
              </a:rPr>
              <a:t>8. Upgrading of Postmortem room.</a:t>
            </a:r>
          </a:p>
          <a:p>
            <a:pPr>
              <a:spcBef>
                <a:spcPts val="600"/>
              </a:spcBef>
            </a:pPr>
            <a:r>
              <a:rPr lang="en-US" sz="1800" b="1" dirty="0">
                <a:latin typeface="+mn-lt"/>
                <a:cs typeface="Arial" pitchFamily="34" charset="0"/>
              </a:rPr>
              <a:t>9. Initiation of staff  quarter.</a:t>
            </a:r>
          </a:p>
          <a:p>
            <a:pPr>
              <a:spcBef>
                <a:spcPts val="600"/>
              </a:spcBef>
            </a:pPr>
            <a:r>
              <a:rPr lang="en-US" sz="1800" b="1" dirty="0">
                <a:latin typeface="+mn-lt"/>
                <a:cs typeface="Arial" pitchFamily="34" charset="0"/>
              </a:rPr>
              <a:t>10. Establishment of Indoor services/</a:t>
            </a:r>
            <a:r>
              <a:rPr lang="en-US" sz="1800" b="1" dirty="0" err="1">
                <a:latin typeface="+mn-lt"/>
                <a:cs typeface="Arial" pitchFamily="34" charset="0"/>
              </a:rPr>
              <a:t>Jeriatric</a:t>
            </a:r>
            <a:r>
              <a:rPr lang="en-US" sz="1800" b="1" dirty="0">
                <a:latin typeface="+mn-lt"/>
                <a:cs typeface="Arial" pitchFamily="34" charset="0"/>
              </a:rPr>
              <a:t> ward.</a:t>
            </a:r>
          </a:p>
          <a:p>
            <a:pPr>
              <a:spcBef>
                <a:spcPts val="600"/>
              </a:spcBef>
            </a:pPr>
            <a:r>
              <a:rPr lang="en-US" sz="1800" b="1" dirty="0">
                <a:latin typeface="+mn-lt"/>
                <a:cs typeface="Arial" pitchFamily="34" charset="0"/>
              </a:rPr>
              <a:t>11. Beginning of  </a:t>
            </a:r>
            <a:r>
              <a:rPr lang="en-US" sz="1800" b="1" dirty="0" err="1">
                <a:latin typeface="+mn-lt"/>
                <a:cs typeface="Arial" pitchFamily="34" charset="0"/>
              </a:rPr>
              <a:t>SSU</a:t>
            </a:r>
            <a:r>
              <a:rPr lang="en-US" sz="1800" b="1" dirty="0">
                <a:latin typeface="+mn-lt"/>
                <a:cs typeface="Arial" pitchFamily="34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en-US" sz="1800" b="1" dirty="0">
                <a:latin typeface="+mn-lt"/>
                <a:cs typeface="Arial" pitchFamily="34" charset="0"/>
              </a:rPr>
              <a:t>12.  Establishment of Simulation  room.</a:t>
            </a:r>
          </a:p>
          <a:p>
            <a:pPr>
              <a:spcBef>
                <a:spcPts val="600"/>
              </a:spcBef>
            </a:pPr>
            <a:r>
              <a:rPr lang="en-US" sz="1800" b="1" dirty="0">
                <a:latin typeface="+mn-lt"/>
                <a:cs typeface="Arial" pitchFamily="34" charset="0"/>
              </a:rPr>
              <a:t>13. Ground paving</a:t>
            </a:r>
          </a:p>
          <a:p>
            <a:pPr>
              <a:spcBef>
                <a:spcPts val="600"/>
              </a:spcBef>
            </a:pPr>
            <a:r>
              <a:rPr lang="en-US" sz="1800" b="1" dirty="0">
                <a:latin typeface="+mn-lt"/>
                <a:cs typeface="Arial" pitchFamily="34" charset="0"/>
              </a:rPr>
              <a:t>14. Upgrading emergency with monitor.</a:t>
            </a:r>
          </a:p>
          <a:p>
            <a:r>
              <a:rPr lang="en-US" sz="1800" b="1" dirty="0">
                <a:latin typeface="+mn-lt"/>
                <a:cs typeface="Arial" pitchFamily="34" charset="0"/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681335"/>
            <a:ext cx="6781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+mn-lt"/>
                <a:cs typeface="Arial" pitchFamily="34" charset="0"/>
              </a:rPr>
              <a:t>Major Achievements</a:t>
            </a:r>
            <a:r>
              <a:rPr lang="ne-NP" b="1" dirty="0">
                <a:solidFill>
                  <a:schemeClr val="bg2">
                    <a:lumMod val="25000"/>
                  </a:schemeClr>
                </a:solidFill>
                <a:latin typeface="+mn-lt"/>
                <a:cs typeface="Arial" pitchFamily="34" charset="0"/>
              </a:rPr>
              <a:t>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+mn-lt"/>
                <a:cs typeface="Arial" pitchFamily="34" charset="0"/>
              </a:rPr>
              <a:t>during FY 2078/79</a:t>
            </a:r>
          </a:p>
        </p:txBody>
      </p:sp>
      <p:pic>
        <p:nvPicPr>
          <p:cNvPr id="5" name="Picture 4" descr="nepa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0" y="533400"/>
            <a:ext cx="686784" cy="838200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981200" y="924580"/>
            <a:ext cx="502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e-NP" sz="2800" b="1" dirty="0">
                <a:solidFill>
                  <a:schemeClr val="bg2">
                    <a:lumMod val="25000"/>
                  </a:schemeClr>
                </a:solidFill>
                <a:latin typeface="Preeti" pitchFamily="2" charset="0"/>
                <a:cs typeface="Kalimati" pitchFamily="2"/>
              </a:rPr>
              <a:t>अस्पतालको फार्मेसी</a:t>
            </a:r>
            <a:endParaRPr lang="ne-NP" sz="1400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Kalimati" pitchFamily="2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90600" y="1595735"/>
            <a:ext cx="7162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e-NP" b="1" dirty="0">
                <a:solidFill>
                  <a:srgbClr val="002060"/>
                </a:solidFill>
                <a:latin typeface="Calibri"/>
                <a:cs typeface="Kalimati" pitchFamily="2"/>
              </a:rPr>
              <a:t>२०७८</a:t>
            </a:r>
            <a:r>
              <a:rPr lang="en-US" b="1" dirty="0">
                <a:solidFill>
                  <a:srgbClr val="002060"/>
                </a:solidFill>
                <a:latin typeface="Calibri"/>
                <a:cs typeface="Kalimati" pitchFamily="2"/>
              </a:rPr>
              <a:t>/</a:t>
            </a:r>
            <a:r>
              <a:rPr lang="ne-NP" b="1" dirty="0">
                <a:solidFill>
                  <a:srgbClr val="002060"/>
                </a:solidFill>
                <a:latin typeface="Calibri"/>
                <a:cs typeface="Kalimati" pitchFamily="2"/>
              </a:rPr>
              <a:t>७९</a:t>
            </a:r>
            <a:r>
              <a:rPr lang="ne-NP" dirty="0">
                <a:solidFill>
                  <a:srgbClr val="002060"/>
                </a:solidFill>
                <a:latin typeface="Calibri"/>
                <a:cs typeface="Kalimati" pitchFamily="2"/>
              </a:rPr>
              <a:t> </a:t>
            </a:r>
            <a:r>
              <a:rPr lang="ne-NP" b="1" dirty="0">
                <a:solidFill>
                  <a:srgbClr val="002060"/>
                </a:solidFill>
                <a:latin typeface="Arial" pitchFamily="34" charset="0"/>
                <a:cs typeface="Kalimati" pitchFamily="2"/>
              </a:rPr>
              <a:t>जम्मा बिनियोजित बजेट रूः </a:t>
            </a:r>
            <a:r>
              <a:rPr lang="ne-NP" b="1" dirty="0">
                <a:solidFill>
                  <a:srgbClr val="FF0000"/>
                </a:solidFill>
                <a:latin typeface="Arial" pitchFamily="34" charset="0"/>
                <a:cs typeface="Kalimati" pitchFamily="2"/>
              </a:rPr>
              <a:t>०</a:t>
            </a:r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Kalimati" pitchFamily="2"/>
              </a:rPr>
              <a:t> </a:t>
            </a:r>
            <a:endParaRPr lang="ne-NP" dirty="0">
              <a:solidFill>
                <a:srgbClr val="002060"/>
              </a:solidFill>
              <a:latin typeface="Calibri"/>
              <a:cs typeface="Kalimati" pitchFamily="2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1053170"/>
              </p:ext>
            </p:extLst>
          </p:nvPr>
        </p:nvGraphicFramePr>
        <p:xfrm>
          <a:off x="381000" y="2059470"/>
          <a:ext cx="8458200" cy="4112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580">
                <a:tc>
                  <a:txBody>
                    <a:bodyPr/>
                    <a:lstStyle/>
                    <a:p>
                      <a:pPr algn="ctr"/>
                      <a:r>
                        <a:rPr lang="ne-NP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बिषय</a:t>
                      </a:r>
                      <a:r>
                        <a:rPr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 -</a:t>
                      </a:r>
                      <a:r>
                        <a:rPr lang="ne-NP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वस्तु </a:t>
                      </a:r>
                      <a:endParaRPr lang="en-US" sz="18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विवरण</a:t>
                      </a:r>
                      <a:endParaRPr lang="en-US" sz="18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itchFamily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1852">
                <a:tc>
                  <a:txBody>
                    <a:bodyPr/>
                    <a:lstStyle/>
                    <a:p>
                      <a:r>
                        <a:rPr lang="ne-NP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फार्मेसी संचालन गरेको मिति</a:t>
                      </a:r>
                      <a:endParaRPr lang="en-US" sz="18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C00000"/>
                          </a:solidFill>
                          <a:cs typeface="Kalimati" pitchFamily="2"/>
                        </a:rPr>
                        <a:t>2072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1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dirty="0">
                          <a:cs typeface="Kalimati" pitchFamily="2"/>
                        </a:rPr>
                        <a:t>फार्मेसीमा</a:t>
                      </a:r>
                      <a:r>
                        <a:rPr lang="ne-NP" baseline="0" dirty="0">
                          <a:cs typeface="Kalimati" pitchFamily="2"/>
                        </a:rPr>
                        <a:t> उपलब्ध </a:t>
                      </a:r>
                      <a:r>
                        <a:rPr lang="ne-NP" baseline="0" dirty="0">
                          <a:latin typeface="Mangal"/>
                          <a:cs typeface="Kalimati" pitchFamily="2"/>
                        </a:rPr>
                        <a:t>औषधिहरूको संख्या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C00000"/>
                          </a:solidFill>
                          <a:cs typeface="Kalimati" pitchFamily="2"/>
                        </a:rPr>
                        <a:t>200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5250">
                <a:tc>
                  <a:txBody>
                    <a:bodyPr/>
                    <a:lstStyle/>
                    <a:p>
                      <a:r>
                        <a:rPr lang="ne-NP" dirty="0">
                          <a:cs typeface="Kalimati" pitchFamily="2"/>
                        </a:rPr>
                        <a:t>फार्मेसीमा</a:t>
                      </a:r>
                      <a:r>
                        <a:rPr lang="ne-NP" baseline="0" dirty="0">
                          <a:cs typeface="Kalimati" pitchFamily="2"/>
                        </a:rPr>
                        <a:t> कार्यरत जनशक्ती संख्या (जना)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C00000"/>
                          </a:solidFill>
                          <a:cs typeface="Kalimati" pitchFamily="2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163">
                <a:tc>
                  <a:txBody>
                    <a:bodyPr/>
                    <a:lstStyle/>
                    <a:p>
                      <a:r>
                        <a:rPr lang="en-US" dirty="0">
                          <a:cs typeface="Kalimati" pitchFamily="2"/>
                        </a:rPr>
                        <a:t>Software</a:t>
                      </a:r>
                      <a:r>
                        <a:rPr lang="ne-NP" dirty="0">
                          <a:cs typeface="Kalimati" pitchFamily="2"/>
                        </a:rPr>
                        <a:t> को अबस्था (उपलब्धता, अवस्था)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C00000"/>
                          </a:solidFill>
                          <a:cs typeface="Kalimati" pitchFamily="2"/>
                        </a:rPr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52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dirty="0">
                          <a:cs typeface="Kalimati" pitchFamily="2"/>
                        </a:rPr>
                        <a:t>बार्षिक आम्दानी</a:t>
                      </a:r>
                      <a:r>
                        <a:rPr lang="ne-NP" baseline="0" dirty="0">
                          <a:cs typeface="Kalimati" pitchFamily="2"/>
                        </a:rPr>
                        <a:t> रकम (रू)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C00000"/>
                          </a:solidFill>
                          <a:cs typeface="Kalimati" pitchFamily="2"/>
                        </a:rPr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52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dirty="0">
                          <a:cs typeface="Kalimati" pitchFamily="2"/>
                        </a:rPr>
                        <a:t>बार्षिक खर्च (</a:t>
                      </a:r>
                      <a:r>
                        <a:rPr lang="ne-NP" baseline="0" dirty="0">
                          <a:latin typeface="Mangal"/>
                          <a:cs typeface="Kalimati" pitchFamily="2"/>
                        </a:rPr>
                        <a:t>औषधि खरिद, कर्मचारी तथा अन्य) रू.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C00000"/>
                          </a:solidFill>
                          <a:cs typeface="Kalimati" pitchFamily="2"/>
                        </a:rPr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52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dirty="0">
                          <a:cs typeface="Kalimati" pitchFamily="2"/>
                        </a:rPr>
                        <a:t>बार्षिक </a:t>
                      </a:r>
                      <a:r>
                        <a:rPr lang="ne-NP" baseline="0" dirty="0">
                          <a:cs typeface="Kalimati" pitchFamily="2"/>
                        </a:rPr>
                        <a:t>खुद </a:t>
                      </a:r>
                      <a:r>
                        <a:rPr lang="ne-NP" baseline="0" dirty="0">
                          <a:latin typeface="Mangal"/>
                          <a:cs typeface="Kalimati" pitchFamily="2"/>
                        </a:rPr>
                        <a:t>आम्दानी रू.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C00000"/>
                          </a:solidFill>
                          <a:cs typeface="Kalimati" pitchFamily="2"/>
                        </a:rPr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5" name="Picture 4" descr="nepa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5800" y="533400"/>
            <a:ext cx="686784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653733"/>
      </p:ext>
    </p:extLst>
  </p:cSld>
  <p:clrMapOvr>
    <a:masterClrMapping/>
  </p:clrMapOvr>
  <p:transition spd="slow">
    <p:pull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81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4257221036"/>
              </p:ext>
            </p:extLst>
          </p:nvPr>
        </p:nvGraphicFramePr>
        <p:xfrm>
          <a:off x="342900" y="685628"/>
          <a:ext cx="8458199" cy="482502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914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90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01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5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400800" algn="r"/>
                        </a:tabLst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Rank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Mangal" pitchFamily="2"/>
                      </a:endParaRP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400800" algn="r"/>
                        </a:tabLst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Causes of Morbidity 2078/79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% Among Total OPD Visit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Rank in 2078/79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2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URTI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charset="0"/>
                        </a:rPr>
                        <a:t>26.66</a:t>
                      </a: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1</a:t>
                      </a: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2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APD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charset="0"/>
                        </a:rPr>
                        <a:t>22.85</a:t>
                      </a: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charset="0"/>
                        </a:rPr>
                        <a:t>2</a:t>
                      </a: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2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UTI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charset="0"/>
                        </a:rPr>
                        <a:t>15.35</a:t>
                      </a: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charset="0"/>
                        </a:rPr>
                        <a:t>3</a:t>
                      </a: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42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Disability checkup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charset="0"/>
                        </a:rPr>
                        <a:t>7.61</a:t>
                      </a: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charset="0"/>
                        </a:rPr>
                        <a:t>4</a:t>
                      </a: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2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LRTI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charset="0"/>
                        </a:rPr>
                        <a:t>6.86</a:t>
                      </a: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charset="0"/>
                        </a:rPr>
                        <a:t>5</a:t>
                      </a: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42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6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Dog animal bite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charset="0"/>
                        </a:rPr>
                        <a:t>6.45</a:t>
                      </a: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charset="0"/>
                        </a:rPr>
                        <a:t>7</a:t>
                      </a: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42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7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Hypertension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charset="0"/>
                        </a:rPr>
                        <a:t>4.95</a:t>
                      </a: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charset="0"/>
                        </a:rPr>
                        <a:t>8</a:t>
                      </a: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42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8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Diabetes</a:t>
                      </a: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charset="0"/>
                        </a:rPr>
                        <a:t>1.52</a:t>
                      </a: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charset="0"/>
                        </a:rPr>
                        <a:t>9</a:t>
                      </a: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42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9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Enter Fever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charset="0"/>
                        </a:rPr>
                        <a:t>1.14</a:t>
                      </a: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charset="0"/>
                        </a:rPr>
                        <a:t>10</a:t>
                      </a: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47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Others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charset="0"/>
                        </a:rPr>
                        <a:t>6.69</a:t>
                      </a: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charset="0"/>
                        </a:rPr>
                        <a:t>6</a:t>
                      </a: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8836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</a:rPr>
                        <a:t>Total OPD Cases: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660066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+mn-lt"/>
                          <a:cs typeface="Arial" charset="0"/>
                        </a:rPr>
                        <a:t>13,127</a:t>
                      </a: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17" marB="45717" anchor="ctr" horzOverflow="overflow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9220" name="Title 4"/>
          <p:cNvSpPr>
            <a:spLocks noGrp="1"/>
          </p:cNvSpPr>
          <p:nvPr>
            <p:ph type="title"/>
          </p:nvPr>
        </p:nvSpPr>
        <p:spPr>
          <a:xfrm>
            <a:off x="228600" y="152399"/>
            <a:ext cx="3429000" cy="474663"/>
          </a:xfrm>
          <a:noFill/>
        </p:spPr>
        <p:txBody>
          <a:bodyPr/>
          <a:lstStyle/>
          <a:p>
            <a:pPr eaLnBrk="1" hangingPunct="1"/>
            <a:r>
              <a:rPr lang="en-US" sz="2800" b="1" dirty="0">
                <a:solidFill>
                  <a:schemeClr val="tx1"/>
                </a:solidFill>
                <a:latin typeface="+mn-lt"/>
              </a:rPr>
              <a:t>Top </a:t>
            </a:r>
            <a:r>
              <a:rPr lang="ne-NP" sz="2800" b="1" dirty="0">
                <a:solidFill>
                  <a:schemeClr val="tx1"/>
                </a:solidFill>
                <a:latin typeface="+mn-lt"/>
              </a:rPr>
              <a:t>ten</a:t>
            </a:r>
            <a:r>
              <a:rPr lang="en-US" sz="2800" b="1" dirty="0">
                <a:solidFill>
                  <a:schemeClr val="tx1"/>
                </a:solidFill>
                <a:latin typeface="+mn-lt"/>
              </a:rPr>
              <a:t> Morbidity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5486400"/>
            <a:ext cx="830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schemeClr val="bg2">
                    <a:lumMod val="10000"/>
                  </a:schemeClr>
                </a:solidFill>
              </a:rPr>
              <a:t>Issues:</a:t>
            </a:r>
            <a:r>
              <a:rPr lang="en-US" dirty="0"/>
              <a:t> </a:t>
            </a:r>
            <a:r>
              <a:rPr lang="en-US" dirty="0">
                <a:solidFill>
                  <a:srgbClr val="660066"/>
                </a:solidFill>
              </a:rPr>
              <a:t>Few </a:t>
            </a:r>
            <a:r>
              <a:rPr lang="en-US" dirty="0" err="1">
                <a:solidFill>
                  <a:srgbClr val="660066"/>
                </a:solidFill>
              </a:rPr>
              <a:t>OPD</a:t>
            </a:r>
            <a:r>
              <a:rPr lang="en-US" dirty="0">
                <a:solidFill>
                  <a:srgbClr val="660066"/>
                </a:solidFill>
              </a:rPr>
              <a:t> room available.</a:t>
            </a:r>
          </a:p>
          <a:p>
            <a:r>
              <a:rPr lang="en-US" b="1" u="sng" dirty="0">
                <a:solidFill>
                  <a:schemeClr val="bg2">
                    <a:lumMod val="10000"/>
                  </a:schemeClr>
                </a:solidFill>
              </a:rPr>
              <a:t>Actions:</a:t>
            </a:r>
            <a:r>
              <a:rPr lang="en-US" dirty="0"/>
              <a:t> </a:t>
            </a:r>
            <a:r>
              <a:rPr lang="en-US" dirty="0">
                <a:solidFill>
                  <a:srgbClr val="660066"/>
                </a:solidFill>
              </a:rPr>
              <a:t>Request to </a:t>
            </a:r>
            <a:r>
              <a:rPr lang="en-US" sz="2000" dirty="0" err="1">
                <a:solidFill>
                  <a:srgbClr val="660066"/>
                </a:solidFill>
              </a:rPr>
              <a:t>MOSD</a:t>
            </a:r>
            <a:endParaRPr lang="en-US" dirty="0">
              <a:solidFill>
                <a:srgbClr val="660066"/>
              </a:solidFill>
            </a:endParaRPr>
          </a:p>
          <a:p>
            <a:r>
              <a:rPr lang="en-US" b="1" u="sng" dirty="0">
                <a:solidFill>
                  <a:schemeClr val="bg2">
                    <a:lumMod val="10000"/>
                  </a:schemeClr>
                </a:solidFill>
              </a:rPr>
              <a:t>Way Forward: </a:t>
            </a:r>
            <a:r>
              <a:rPr lang="en-US" dirty="0">
                <a:solidFill>
                  <a:srgbClr val="660066"/>
                </a:solidFill>
              </a:rPr>
              <a:t>Construction of new building.</a:t>
            </a:r>
          </a:p>
        </p:txBody>
      </p:sp>
    </p:spTree>
    <p:extLst>
      <p:ext uri="{BB962C8B-B14F-4D97-AF65-F5344CB8AC3E}">
        <p14:creationId xmlns:p14="http://schemas.microsoft.com/office/powerpoint/2010/main" val="1274657038"/>
      </p:ext>
    </p:extLst>
  </p:cSld>
  <p:clrMapOvr>
    <a:masterClrMapping/>
  </p:clrMapOvr>
  <p:transition spd="slow">
    <p:pull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04800" y="685800"/>
            <a:ext cx="7010400" cy="609600"/>
          </a:xfrm>
          <a:noFill/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+mn-lt"/>
                <a:cs typeface="Calibri" pitchFamily="34" charset="0"/>
              </a:rPr>
              <a:t>Hospital Deaths FY 2078/79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1322725"/>
            <a:ext cx="8382000" cy="347787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46075" lvl="0" indent="-346075">
              <a:buFont typeface="Wingdings" pitchFamily="2" charset="2"/>
              <a:buChar char="v"/>
            </a:pPr>
            <a:r>
              <a:rPr lang="en-US" sz="2800" dirty="0">
                <a:latin typeface="+mn-lt"/>
                <a:cs typeface="Calibri" pitchFamily="34" charset="0"/>
              </a:rPr>
              <a:t> Number of Maternal Death at Hospital     :  </a:t>
            </a:r>
            <a:r>
              <a:rPr lang="en-US" sz="2800" dirty="0">
                <a:solidFill>
                  <a:srgbClr val="660066"/>
                </a:solidFill>
                <a:latin typeface="+mn-lt"/>
                <a:cs typeface="Calibri" pitchFamily="34" charset="0"/>
              </a:rPr>
              <a:t>1</a:t>
            </a:r>
          </a:p>
          <a:p>
            <a:pPr marL="346075" lvl="0" indent="-346075">
              <a:buFont typeface="Wingdings" pitchFamily="2" charset="2"/>
              <a:buChar char="v"/>
            </a:pPr>
            <a:r>
              <a:rPr lang="en-US" sz="2800" dirty="0">
                <a:latin typeface="+mn-lt"/>
                <a:cs typeface="Calibri" pitchFamily="34" charset="0"/>
              </a:rPr>
              <a:t> Number of Neonatal Death at Hospital	    :  </a:t>
            </a:r>
            <a:r>
              <a:rPr lang="en-US" sz="2800" dirty="0">
                <a:solidFill>
                  <a:srgbClr val="660066"/>
                </a:solidFill>
                <a:latin typeface="+mn-lt"/>
                <a:cs typeface="Calibri" pitchFamily="34" charset="0"/>
              </a:rPr>
              <a:t>0</a:t>
            </a:r>
          </a:p>
          <a:p>
            <a:pPr marL="346075" lvl="0" indent="-346075">
              <a:buFont typeface="Wingdings" pitchFamily="2" charset="2"/>
              <a:buChar char="v"/>
            </a:pPr>
            <a:r>
              <a:rPr lang="en-US" sz="2800" dirty="0">
                <a:latin typeface="+mn-lt"/>
                <a:cs typeface="Calibri" pitchFamily="34" charset="0"/>
              </a:rPr>
              <a:t> Number of Prenatal Deaths in hospital    :   </a:t>
            </a:r>
            <a:r>
              <a:rPr lang="en-US" sz="2800" dirty="0">
                <a:solidFill>
                  <a:srgbClr val="660066"/>
                </a:solidFill>
                <a:latin typeface="+mn-lt"/>
                <a:cs typeface="Calibri" pitchFamily="34" charset="0"/>
              </a:rPr>
              <a:t>17</a:t>
            </a:r>
          </a:p>
          <a:p>
            <a:pPr marL="346075" lvl="0" indent="-346075">
              <a:buFont typeface="Wingdings" pitchFamily="2" charset="2"/>
              <a:buChar char="v"/>
            </a:pPr>
            <a:r>
              <a:rPr lang="en-US" sz="2800" dirty="0">
                <a:latin typeface="+mn-lt"/>
                <a:cs typeface="Calibri" pitchFamily="34" charset="0"/>
              </a:rPr>
              <a:t> Number of still births 			    :   </a:t>
            </a:r>
            <a:r>
              <a:rPr lang="en-US" sz="2800" dirty="0">
                <a:solidFill>
                  <a:srgbClr val="660066"/>
                </a:solidFill>
                <a:latin typeface="+mn-lt"/>
                <a:cs typeface="Calibri" pitchFamily="34" charset="0"/>
              </a:rPr>
              <a:t>17</a:t>
            </a:r>
          </a:p>
          <a:p>
            <a:pPr marL="346075" lvl="0" indent="-346075">
              <a:buFont typeface="Wingdings" pitchFamily="2" charset="2"/>
              <a:buChar char="v"/>
            </a:pPr>
            <a:r>
              <a:rPr lang="en-US" sz="2800" dirty="0">
                <a:latin typeface="+mn-lt"/>
                <a:cs typeface="Calibri" pitchFamily="34" charset="0"/>
              </a:rPr>
              <a:t> Number of early neonatal deaths               :   </a:t>
            </a:r>
            <a:r>
              <a:rPr lang="en-US" sz="2800" dirty="0">
                <a:solidFill>
                  <a:srgbClr val="FF0000"/>
                </a:solidFill>
                <a:latin typeface="+mn-lt"/>
                <a:cs typeface="Calibri" pitchFamily="34" charset="0"/>
              </a:rPr>
              <a:t>0</a:t>
            </a:r>
          </a:p>
          <a:p>
            <a:pPr marL="346075" lvl="0" indent="-346075">
              <a:buFont typeface="Wingdings" pitchFamily="2" charset="2"/>
              <a:buChar char="v"/>
            </a:pPr>
            <a:r>
              <a:rPr lang="en-US" sz="2800" dirty="0">
                <a:latin typeface="+mn-lt"/>
                <a:cs typeface="Calibri" pitchFamily="34" charset="0"/>
              </a:rPr>
              <a:t> Number of hospital maternal deaths reviewed  :  </a:t>
            </a:r>
            <a:r>
              <a:rPr lang="en-US" sz="2800" dirty="0">
                <a:solidFill>
                  <a:srgbClr val="660066"/>
                </a:solidFill>
                <a:latin typeface="+mn-lt"/>
                <a:cs typeface="Calibri" pitchFamily="34" charset="0"/>
              </a:rPr>
              <a:t>1</a:t>
            </a:r>
          </a:p>
          <a:p>
            <a:pPr marL="346075" lvl="0" indent="-346075">
              <a:buFont typeface="Wingdings" pitchFamily="2" charset="2"/>
              <a:buChar char="v"/>
            </a:pPr>
            <a:r>
              <a:rPr lang="en-US" sz="2800" dirty="0">
                <a:latin typeface="+mn-lt"/>
                <a:cs typeface="Calibri" pitchFamily="34" charset="0"/>
              </a:rPr>
              <a:t> Number of hospital prenatal deaths reviewed  :   </a:t>
            </a:r>
            <a:r>
              <a:rPr lang="en-US" sz="2800" dirty="0">
                <a:solidFill>
                  <a:srgbClr val="660066"/>
                </a:solidFill>
                <a:latin typeface="+mn-lt"/>
                <a:cs typeface="Calibri" pitchFamily="34" charset="0"/>
              </a:rPr>
              <a:t>12</a:t>
            </a:r>
          </a:p>
          <a:p>
            <a:pPr lvl="0"/>
            <a:endParaRPr lang="en-US" dirty="0">
              <a:latin typeface="+mn-lt"/>
              <a:cs typeface="Calibri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3400" y="4760402"/>
            <a:ext cx="8382000" cy="1792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+mn-lt"/>
                <a:cs typeface="Calibri" pitchFamily="34" charset="0"/>
              </a:rPr>
              <a:t>Causes of Death,  response and </a:t>
            </a:r>
            <a:r>
              <a:rPr lang="ne-NP" sz="2800" b="1" dirty="0">
                <a:solidFill>
                  <a:schemeClr val="bg2">
                    <a:lumMod val="25000"/>
                  </a:schemeClr>
                </a:solidFill>
                <a:latin typeface="+mn-lt"/>
                <a:cs typeface="Calibri" pitchFamily="34" charset="0"/>
              </a:rPr>
              <a:t>w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+mn-lt"/>
                <a:cs typeface="Calibri" pitchFamily="34" charset="0"/>
              </a:rPr>
              <a:t>ay forward:</a:t>
            </a:r>
          </a:p>
          <a:p>
            <a:endParaRPr lang="en-US" sz="1050" dirty="0">
              <a:solidFill>
                <a:schemeClr val="bg2">
                  <a:lumMod val="25000"/>
                </a:schemeClr>
              </a:solidFill>
              <a:latin typeface="+mn-lt"/>
              <a:cs typeface="Calibri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dirty="0">
              <a:solidFill>
                <a:schemeClr val="bg2">
                  <a:lumMod val="25000"/>
                </a:schemeClr>
              </a:solidFill>
              <a:latin typeface="+mn-lt"/>
              <a:cs typeface="Calibri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dirty="0">
              <a:solidFill>
                <a:schemeClr val="bg2">
                  <a:lumMod val="25000"/>
                </a:schemeClr>
              </a:solidFill>
              <a:latin typeface="+mn-lt"/>
              <a:cs typeface="Calibri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dirty="0">
              <a:solidFill>
                <a:schemeClr val="bg2">
                  <a:lumMod val="25000"/>
                </a:schemeClr>
              </a:solidFill>
              <a:latin typeface="+mn-lt"/>
              <a:cs typeface="Calibri" pitchFamily="34" charset="0"/>
            </a:endParaRPr>
          </a:p>
        </p:txBody>
      </p:sp>
      <p:pic>
        <p:nvPicPr>
          <p:cNvPr id="5" name="Picture 4" descr="nepa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200" y="381000"/>
            <a:ext cx="686784" cy="838200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839200" cy="762000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Hospital Based One Stop Crisis Management Center  </a:t>
            </a:r>
            <a:r>
              <a:rPr lang="en-US" sz="20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(OCMC)</a:t>
            </a:r>
            <a:endParaRPr lang="en-US" sz="2400" b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491559"/>
              </p:ext>
            </p:extLst>
          </p:nvPr>
        </p:nvGraphicFramePr>
        <p:xfrm>
          <a:off x="457200" y="1447801"/>
          <a:ext cx="8382001" cy="5181599"/>
        </p:xfrm>
        <a:graphic>
          <a:graphicData uri="http://schemas.openxmlformats.org/drawingml/2006/table">
            <a:tbl>
              <a:tblPr/>
              <a:tblGrid>
                <a:gridCol w="30841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77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5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50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7877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Type of Crime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Total number of cases (New)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7877">
                <a:tc vMerge="1">
                  <a:txBody>
                    <a:bodyPr/>
                    <a:lstStyle/>
                    <a:p>
                      <a:pPr algn="ctr" rtl="0" fontAlgn="ctr"/>
                      <a:endParaRPr lang="en-US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2076/77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2077/78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2078/79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716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Sexual Assault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200" b="0" i="0" u="none" strike="noStrike" dirty="0">
                          <a:solidFill>
                            <a:srgbClr val="660066"/>
                          </a:solidFill>
                          <a:latin typeface="+mn-lt"/>
                        </a:rPr>
                        <a:t>118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200" b="0" i="0" u="none" strike="noStrike" dirty="0">
                          <a:solidFill>
                            <a:srgbClr val="660066"/>
                          </a:solidFill>
                          <a:latin typeface="+mn-lt"/>
                        </a:rPr>
                        <a:t>172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200" b="0" i="0" u="none" strike="noStrike" dirty="0">
                          <a:solidFill>
                            <a:srgbClr val="660066"/>
                          </a:solidFill>
                          <a:latin typeface="+mn-lt"/>
                        </a:rPr>
                        <a:t>167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716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Physical Assault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2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2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2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716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Domestic Violence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2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2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2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716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Other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6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600" b="0" i="0" u="none" strike="noStrike" dirty="0">
                          <a:solidFill>
                            <a:srgbClr val="C00000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6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716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1" i="0" u="none" strike="noStrike" dirty="0">
                          <a:solidFill>
                            <a:srgbClr val="660066"/>
                          </a:solidFill>
                          <a:latin typeface="+mn-lt"/>
                        </a:rPr>
                        <a:t>Total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600" b="1" i="0" u="none" strike="noStrike" dirty="0">
                          <a:solidFill>
                            <a:srgbClr val="660066"/>
                          </a:solidFill>
                          <a:latin typeface="+mn-lt"/>
                        </a:rPr>
                        <a:t> 118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600" b="1" i="0" u="none" strike="noStrike" dirty="0">
                          <a:solidFill>
                            <a:srgbClr val="660066"/>
                          </a:solidFill>
                          <a:latin typeface="+mn-lt"/>
                        </a:rPr>
                        <a:t> 172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600" b="1" i="0" u="none" strike="noStrike" dirty="0">
                          <a:solidFill>
                            <a:srgbClr val="660066"/>
                          </a:solidFill>
                          <a:latin typeface="+mn-lt"/>
                        </a:rPr>
                        <a:t>167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pull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914400"/>
          </a:xfrm>
          <a:noFill/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+mn-lt"/>
                <a:cs typeface="Calibri" pitchFamily="34" charset="0"/>
              </a:rPr>
              <a:t>Inpatients Admitted and  Discharged in  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  <a:latin typeface="+mn-lt"/>
                <a:cs typeface="Calibri" pitchFamily="34" charset="0"/>
              </a:rPr>
              <a:t>FY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+mn-lt"/>
                <a:cs typeface="Calibri" pitchFamily="34" charset="0"/>
              </a:rPr>
              <a:t> 2078/79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09600" y="1600200"/>
          <a:ext cx="8077199" cy="2779228"/>
        </p:xfrm>
        <a:graphic>
          <a:graphicData uri="http://schemas.openxmlformats.org/drawingml/2006/table">
            <a:tbl>
              <a:tblPr/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66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60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18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194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33400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Admitted Number 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Discharged</a:t>
                      </a:r>
                      <a:r>
                        <a:rPr lang="en-US" sz="2000" b="0" i="0" u="none" strike="noStrike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 Number</a:t>
                      </a:r>
                      <a:endParaRPr lang="en-US" sz="2000" b="0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lt"/>
                      </a:endParaRP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Female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Male 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Total 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Female 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Male 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Total 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838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rgbClr val="660066"/>
                          </a:solidFill>
                          <a:latin typeface="+mn-lt"/>
                        </a:rPr>
                        <a:t>2149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rgbClr val="C00000"/>
                          </a:solidFill>
                          <a:latin typeface="+mn-lt"/>
                        </a:rPr>
                        <a:t>187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2336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>
                          <a:solidFill>
                            <a:srgbClr val="660066"/>
                          </a:solidFill>
                          <a:latin typeface="+mn-lt"/>
                        </a:rPr>
                        <a:t>2149</a:t>
                      </a:r>
                    </a:p>
                    <a:p>
                      <a:pPr algn="ctr" rtl="0" fontAlgn="ctr"/>
                      <a:endParaRPr lang="en-US" sz="20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>
                          <a:solidFill>
                            <a:srgbClr val="C00000"/>
                          </a:solidFill>
                          <a:latin typeface="+mn-lt"/>
                        </a:rPr>
                        <a:t>187</a:t>
                      </a:r>
                    </a:p>
                    <a:p>
                      <a:pPr algn="ctr" rtl="0" fontAlgn="ctr"/>
                      <a:endParaRPr lang="en-US" sz="2000" b="0" i="0" u="none" strike="noStrike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2149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81000" y="4648200"/>
            <a:ext cx="8305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Issues: 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Not separate male, female and medical surgical ward due to insufficient.</a:t>
            </a:r>
          </a:p>
          <a:p>
            <a:r>
              <a:rPr lang="en-US" b="1" u="sng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Actions: 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Need to upgrading of infrastructure and HR.</a:t>
            </a:r>
          </a:p>
          <a:p>
            <a:r>
              <a:rPr lang="en-US" dirty="0">
                <a:solidFill>
                  <a:srgbClr val="FF0000"/>
                </a:solidFill>
                <a:latin typeface="+mn-lt"/>
              </a:rPr>
              <a:t>Way Forward: Request local and provincial government.</a:t>
            </a:r>
          </a:p>
        </p:txBody>
      </p:sp>
      <p:pic>
        <p:nvPicPr>
          <p:cNvPr id="6" name="Picture 5" descr="nepal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34400" y="152400"/>
            <a:ext cx="499479" cy="609600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33400"/>
            <a:ext cx="9144000" cy="670560"/>
          </a:xfrm>
          <a:noFill/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+mn-lt"/>
                <a:cs typeface="Calibri" pitchFamily="34" charset="0"/>
              </a:rPr>
              <a:t>Emergency </a:t>
            </a:r>
            <a:r>
              <a:rPr lang="ne-NP" sz="3600" b="1" dirty="0">
                <a:solidFill>
                  <a:schemeClr val="bg2">
                    <a:lumMod val="25000"/>
                  </a:schemeClr>
                </a:solidFill>
                <a:latin typeface="+mn-lt"/>
                <a:cs typeface="Calibri" pitchFamily="34" charset="0"/>
              </a:rPr>
              <a:t>care</a:t>
            </a:r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+mn-lt"/>
                <a:cs typeface="Calibri" pitchFamily="34" charset="0"/>
              </a:rPr>
              <a:t> in 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+mn-lt"/>
                <a:cs typeface="Calibri" pitchFamily="34" charset="0"/>
              </a:rPr>
              <a:t>FY </a:t>
            </a:r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+mn-lt"/>
                <a:cs typeface="Calibri" pitchFamily="34" charset="0"/>
              </a:rPr>
              <a:t>2078/79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0" y="1600200"/>
          <a:ext cx="8077201" cy="3122316"/>
        </p:xfrm>
        <a:graphic>
          <a:graphicData uri="http://schemas.openxmlformats.org/drawingml/2006/table">
            <a:tbl>
              <a:tblPr/>
              <a:tblGrid>
                <a:gridCol w="1828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7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668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9486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Age Group 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Number 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% 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Female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Male 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Total 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Female 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Male 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Total 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8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Up to 14 Yrs 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1152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2337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3489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6.34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13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 19.34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8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15 to 49 Yrs 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3238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4162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7400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18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23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 41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8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50-59 Yrs 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2125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2162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4287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11.78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11.98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 23.76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08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60+Yrs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1037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1825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2862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5.74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 15.74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808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1" i="0" u="none" strike="noStrike" dirty="0">
                          <a:solidFill>
                            <a:srgbClr val="660066"/>
                          </a:solidFill>
                          <a:latin typeface="+mn-lt"/>
                        </a:rPr>
                        <a:t>Total 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660066"/>
                          </a:solidFill>
                          <a:latin typeface="+mn-lt"/>
                        </a:rPr>
                        <a:t>7552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660066"/>
                          </a:solidFill>
                          <a:latin typeface="+mn-lt"/>
                        </a:rPr>
                        <a:t>10486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660066"/>
                          </a:solidFill>
                          <a:latin typeface="+mn-lt"/>
                        </a:rPr>
                        <a:t>18038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660066"/>
                          </a:solidFill>
                          <a:latin typeface="+mn-lt"/>
                        </a:rPr>
                        <a:t>42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660066"/>
                          </a:solidFill>
                          <a:latin typeface="+mn-lt"/>
                        </a:rPr>
                        <a:t>58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1" i="0" u="none" strike="noStrike" dirty="0">
                          <a:solidFill>
                            <a:srgbClr val="660066"/>
                          </a:solidFill>
                          <a:latin typeface="+mn-lt"/>
                        </a:rPr>
                        <a:t> 100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4876800"/>
            <a:ext cx="8305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Issues: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 Lack of separate emergency infrastructure. No disaster contingency plan. Insufficient guideline protocol.</a:t>
            </a:r>
          </a:p>
          <a:p>
            <a:r>
              <a:rPr lang="en-US" b="1" u="sng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Actions: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 Construction of emergency block, preparation of contingency plan. Develop of protocol guideline.</a:t>
            </a:r>
          </a:p>
          <a:p>
            <a:r>
              <a:rPr lang="en-US" dirty="0">
                <a:solidFill>
                  <a:srgbClr val="FF0000"/>
                </a:solidFill>
                <a:latin typeface="+mn-lt"/>
              </a:rPr>
              <a:t>Way Forward: Request to provincial government.</a:t>
            </a:r>
          </a:p>
        </p:txBody>
      </p:sp>
      <p:pic>
        <p:nvPicPr>
          <p:cNvPr id="6" name="Picture 5" descr="nepa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3400" y="609600"/>
            <a:ext cx="686784" cy="838200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7200" y="762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itchFamily="34" charset="0"/>
                <a:cs typeface="Arial" pitchFamily="34" charset="0"/>
              </a:rPr>
              <a:t>Hospital </a:t>
            </a:r>
            <a:r>
              <a:rPr lang="en-US" sz="2800" b="1" dirty="0">
                <a:latin typeface="+mn-lt"/>
                <a:cs typeface="Arial" pitchFamily="34" charset="0"/>
              </a:rPr>
              <a:t>Development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Committee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5619069"/>
              </p:ext>
            </p:extLst>
          </p:nvPr>
        </p:nvGraphicFramePr>
        <p:xfrm>
          <a:off x="304800" y="1335785"/>
          <a:ext cx="8534400" cy="4831613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57845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98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74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+mn-lt"/>
                          <a:cs typeface="Arial" pitchFamily="34" charset="0"/>
                        </a:rPr>
                        <a:t>Description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03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+mn-lt"/>
                          <a:cs typeface="Arial" pitchFamily="34" charset="0"/>
                        </a:rPr>
                        <a:t>1. Financial Information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latin typeface="+mn-lt"/>
                          <a:cs typeface="Arial" pitchFamily="34" charset="0"/>
                        </a:rPr>
                        <a:t>Amount (NPR)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659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i="1" dirty="0">
                          <a:latin typeface="+mn-lt"/>
                          <a:cs typeface="Arial" pitchFamily="34" charset="0"/>
                        </a:rPr>
                        <a:t>2.1. Balance @ end</a:t>
                      </a:r>
                      <a:r>
                        <a:rPr lang="en-US" sz="2000" i="1" baseline="0" dirty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2000" i="1" baseline="0" dirty="0" err="1">
                          <a:latin typeface="+mn-lt"/>
                          <a:cs typeface="Arial" pitchFamily="34" charset="0"/>
                        </a:rPr>
                        <a:t>Asaar</a:t>
                      </a:r>
                      <a:r>
                        <a:rPr lang="en-US" sz="2000" i="1" baseline="0" dirty="0">
                          <a:latin typeface="+mn-lt"/>
                          <a:cs typeface="Arial" pitchFamily="34" charset="0"/>
                        </a:rPr>
                        <a:t> 2078</a:t>
                      </a:r>
                      <a:endParaRPr lang="en-US" sz="2000" i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2,23,00,000</a:t>
                      </a: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039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i="1" dirty="0">
                          <a:latin typeface="+mn-lt"/>
                          <a:cs typeface="Arial" pitchFamily="34" charset="0"/>
                        </a:rPr>
                        <a:t>2.2. Income (service fees, rent, donation etc.)</a:t>
                      </a:r>
                      <a:endParaRPr lang="en-US" sz="2000" i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2,54,40,648.41</a:t>
                      </a: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039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i="1" dirty="0">
                          <a:latin typeface="+mn-lt"/>
                          <a:cs typeface="Arial" pitchFamily="34" charset="0"/>
                        </a:rPr>
                        <a:t>2.3. Expenses</a:t>
                      </a:r>
                      <a:endParaRPr lang="en-US" sz="2000" i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2,31,24,936.20</a:t>
                      </a: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039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i="1" dirty="0">
                          <a:latin typeface="+mn-lt"/>
                          <a:cs typeface="Arial" pitchFamily="34" charset="0"/>
                        </a:rPr>
                        <a:t>2.4.</a:t>
                      </a:r>
                      <a:r>
                        <a:rPr lang="en-US" sz="2000" i="1" baseline="0" dirty="0">
                          <a:latin typeface="+mn-lt"/>
                          <a:cs typeface="Arial" pitchFamily="34" charset="0"/>
                        </a:rPr>
                        <a:t> B</a:t>
                      </a:r>
                      <a:r>
                        <a:rPr lang="en-US" sz="2000" i="1" dirty="0">
                          <a:latin typeface="+mn-lt"/>
                          <a:cs typeface="Arial" pitchFamily="34" charset="0"/>
                        </a:rPr>
                        <a:t>alance @ end </a:t>
                      </a:r>
                      <a:r>
                        <a:rPr lang="en-US" sz="2000" i="1" dirty="0" err="1">
                          <a:latin typeface="+mn-lt"/>
                          <a:cs typeface="Arial" pitchFamily="34" charset="0"/>
                        </a:rPr>
                        <a:t>Asaar</a:t>
                      </a:r>
                      <a:r>
                        <a:rPr lang="en-US" sz="2000" i="1" dirty="0">
                          <a:latin typeface="+mn-lt"/>
                          <a:cs typeface="Arial" pitchFamily="34" charset="0"/>
                        </a:rPr>
                        <a:t> 2077</a:t>
                      </a:r>
                      <a:endParaRPr lang="en-US" sz="2000" i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20,86,413.84</a:t>
                      </a: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798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i="1" dirty="0">
                          <a:latin typeface="+mn-lt"/>
                          <a:cs typeface="Arial" pitchFamily="34" charset="0"/>
                        </a:rPr>
                        <a:t>2.5. Details of any donation received, gift in kind </a:t>
                      </a:r>
                      <a:endParaRPr lang="en-US" sz="2000" i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6,00,000 for Salary</a:t>
                      </a: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79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2. </a:t>
                      </a:r>
                      <a:r>
                        <a:rPr lang="en-US" sz="2000" b="1" dirty="0">
                          <a:latin typeface="+mn-lt"/>
                          <a:cs typeface="Arial" pitchFamily="34" charset="0"/>
                        </a:rPr>
                        <a:t>. Number of meetings held in FY 2078/79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7</a:t>
                      </a: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4" name="Picture 3" descr="nepal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1000" y="76200"/>
            <a:ext cx="936523" cy="1143000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8200"/>
            <a:ext cx="9144000" cy="838200"/>
          </a:xfrm>
          <a:noFill/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+mn-lt"/>
                <a:cs typeface="Calibri" pitchFamily="34" charset="0"/>
              </a:rPr>
              <a:t>Total Patients Served by Social Service Unit</a:t>
            </a:r>
            <a:br>
              <a:rPr lang="en-US" sz="3200" b="1" dirty="0">
                <a:solidFill>
                  <a:schemeClr val="bg2">
                    <a:lumMod val="25000"/>
                  </a:schemeClr>
                </a:solidFill>
                <a:latin typeface="+mn-lt"/>
                <a:cs typeface="Calibri" pitchFamily="34" charset="0"/>
              </a:rPr>
            </a:br>
            <a:r>
              <a:rPr lang="en-US" sz="2700" b="1" dirty="0">
                <a:solidFill>
                  <a:schemeClr val="bg2">
                    <a:lumMod val="25000"/>
                  </a:schemeClr>
                </a:solidFill>
                <a:latin typeface="+mn-lt"/>
                <a:cs typeface="Calibri" pitchFamily="34" charset="0"/>
              </a:rPr>
              <a:t>FY 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+mn-lt"/>
                <a:cs typeface="Calibri" pitchFamily="34" charset="0"/>
              </a:rPr>
              <a:t>2078/79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821014"/>
              </p:ext>
            </p:extLst>
          </p:nvPr>
        </p:nvGraphicFramePr>
        <p:xfrm>
          <a:off x="228600" y="1752600"/>
          <a:ext cx="8610600" cy="3632640"/>
        </p:xfrm>
        <a:graphic>
          <a:graphicData uri="http://schemas.openxmlformats.org/drawingml/2006/table">
            <a:tbl>
              <a:tblPr/>
              <a:tblGrid>
                <a:gridCol w="3072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34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34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84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04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38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8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51845">
                <a:tc rowSpan="2">
                  <a:txBody>
                    <a:bodyPr/>
                    <a:lstStyle/>
                    <a:p>
                      <a:pPr algn="ctr" rtl="0" fontAlgn="t"/>
                      <a:r>
                        <a:rPr lang="en-US" sz="23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Target Group </a:t>
                      </a:r>
                    </a:p>
                  </a:txBody>
                  <a:tcPr marL="9000" marR="9000" marT="90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gridSpan="3">
                  <a:txBody>
                    <a:bodyPr/>
                    <a:lstStyle/>
                    <a:p>
                      <a:pPr algn="ctr" rtl="0" fontAlgn="t"/>
                      <a:r>
                        <a:rPr lang="en-US" sz="23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Number </a:t>
                      </a:r>
                    </a:p>
                  </a:txBody>
                  <a:tcPr marL="9000" marR="9000" marT="90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t"/>
                      <a:r>
                        <a:rPr lang="en-US" sz="23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% </a:t>
                      </a:r>
                    </a:p>
                  </a:txBody>
                  <a:tcPr marL="9000" marR="9000" marT="90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8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3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Female </a:t>
                      </a:r>
                    </a:p>
                  </a:txBody>
                  <a:tcPr marL="9000" marR="9000" marT="90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3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Male </a:t>
                      </a:r>
                    </a:p>
                  </a:txBody>
                  <a:tcPr marL="9000" marR="9000" marT="90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3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Total </a:t>
                      </a:r>
                    </a:p>
                  </a:txBody>
                  <a:tcPr marL="9000" marR="9000" marT="90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3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Female </a:t>
                      </a:r>
                    </a:p>
                  </a:txBody>
                  <a:tcPr marL="9000" marR="9000" marT="90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3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Male </a:t>
                      </a:r>
                    </a:p>
                  </a:txBody>
                  <a:tcPr marL="9000" marR="9000" marT="90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3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Total </a:t>
                      </a:r>
                    </a:p>
                  </a:txBody>
                  <a:tcPr marL="9000" marR="9000" marT="90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84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3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Ultra Poor and Poor </a:t>
                      </a:r>
                    </a:p>
                  </a:txBody>
                  <a:tcPr marL="9000" marR="9000" marT="90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C00000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C00000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C00000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C00000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C00000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C00000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84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3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Helpless </a:t>
                      </a:r>
                    </a:p>
                  </a:txBody>
                  <a:tcPr marL="9000" marR="9000" marT="90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70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30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100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5960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3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Person with Disability </a:t>
                      </a:r>
                    </a:p>
                  </a:txBody>
                  <a:tcPr marL="9000" marR="9000" marT="90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C00000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C00000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100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100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84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3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Senior Citizen </a:t>
                      </a:r>
                    </a:p>
                  </a:txBody>
                  <a:tcPr marL="9000" marR="9000" marT="90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50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50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100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5240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3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Victims of Gender Based Violence </a:t>
                      </a:r>
                    </a:p>
                  </a:txBody>
                  <a:tcPr marL="9000" marR="9000" marT="90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C00000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C00000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C00000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C00000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C00000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C00000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184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3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FCHV</a:t>
                      </a:r>
                    </a:p>
                  </a:txBody>
                  <a:tcPr marL="9000" marR="9000" marT="90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C00000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C00000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C00000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C00000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C00000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C00000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184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300" b="0" i="0" u="none" strike="noStrike" dirty="0">
                          <a:solidFill>
                            <a:srgbClr val="660066"/>
                          </a:solidFill>
                          <a:latin typeface="+mn-lt"/>
                        </a:rPr>
                        <a:t>Total </a:t>
                      </a:r>
                    </a:p>
                  </a:txBody>
                  <a:tcPr marL="9000" marR="9000" marT="90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660066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660066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660066"/>
                          </a:solidFill>
                          <a:latin typeface="+mn-lt"/>
                        </a:rPr>
                        <a:t>14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660066"/>
                          </a:solidFill>
                          <a:latin typeface="+mn-lt"/>
                        </a:rPr>
                        <a:t>57.14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660066"/>
                          </a:solidFill>
                          <a:latin typeface="+mn-lt"/>
                        </a:rPr>
                        <a:t>42.86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300" b="0" i="0" u="none" strike="noStrike" dirty="0">
                          <a:solidFill>
                            <a:srgbClr val="660066"/>
                          </a:solidFill>
                          <a:latin typeface="+mn-lt"/>
                        </a:rPr>
                        <a:t>100</a:t>
                      </a:r>
                    </a:p>
                  </a:txBody>
                  <a:tcPr marL="9000" marR="9000" marT="9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52400" y="5486400"/>
            <a:ext cx="830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Issues</a:t>
            </a:r>
            <a:r>
              <a:rPr lang="en-US" dirty="0"/>
              <a:t>:</a:t>
            </a:r>
          </a:p>
          <a:p>
            <a:r>
              <a:rPr lang="en-US" dirty="0"/>
              <a:t>Actions:</a:t>
            </a:r>
          </a:p>
          <a:p>
            <a:r>
              <a:rPr lang="en-US" dirty="0"/>
              <a:t>Way Forward:</a:t>
            </a:r>
          </a:p>
        </p:txBody>
      </p:sp>
      <p:pic>
        <p:nvPicPr>
          <p:cNvPr id="6" name="Picture 5" descr="nepa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0" y="533400"/>
            <a:ext cx="686784" cy="838200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8D395-31FF-4668-9836-7DDF20186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236" y="304800"/>
            <a:ext cx="8804564" cy="543877"/>
          </a:xfrm>
        </p:spPr>
        <p:txBody>
          <a:bodyPr>
            <a:noAutofit/>
          </a:bodyPr>
          <a:lstStyle/>
          <a:p>
            <a:br>
              <a:rPr lang="en-US" sz="2400" b="1" dirty="0">
                <a:solidFill>
                  <a:schemeClr val="tx1"/>
                </a:solidFill>
                <a:latin typeface="+mn-lt"/>
              </a:rPr>
            </a:br>
            <a:r>
              <a:rPr lang="en-US" sz="2400" b="1" dirty="0">
                <a:solidFill>
                  <a:schemeClr val="tx1"/>
                </a:solidFill>
                <a:latin typeface="+mn-lt"/>
              </a:rPr>
              <a:t>Planed Action during last  MSS Assessment and its status- Section 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D6475-646D-4472-B248-FF1304C50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05527"/>
            <a:ext cx="7886700" cy="467143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Plan 1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Plan 2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Plan 3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Plan 4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Plan 5</a:t>
            </a:r>
          </a:p>
          <a:p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FBAAE9B-516C-4DBE-8063-A88DB31164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942320"/>
              </p:ext>
            </p:extLst>
          </p:nvPr>
        </p:nvGraphicFramePr>
        <p:xfrm>
          <a:off x="180108" y="853441"/>
          <a:ext cx="8735293" cy="5414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7692">
                  <a:extLst>
                    <a:ext uri="{9D8B030D-6E8A-4147-A177-3AD203B41FA5}">
                      <a16:colId xmlns:a16="http://schemas.microsoft.com/office/drawing/2014/main" val="3974469869"/>
                    </a:ext>
                  </a:extLst>
                </a:gridCol>
                <a:gridCol w="2949026">
                  <a:extLst>
                    <a:ext uri="{9D8B030D-6E8A-4147-A177-3AD203B41FA5}">
                      <a16:colId xmlns:a16="http://schemas.microsoft.com/office/drawing/2014/main" val="578719581"/>
                    </a:ext>
                  </a:extLst>
                </a:gridCol>
                <a:gridCol w="1814837">
                  <a:extLst>
                    <a:ext uri="{9D8B030D-6E8A-4147-A177-3AD203B41FA5}">
                      <a16:colId xmlns:a16="http://schemas.microsoft.com/office/drawing/2014/main" val="807084999"/>
                    </a:ext>
                  </a:extLst>
                </a:gridCol>
                <a:gridCol w="2703738">
                  <a:extLst>
                    <a:ext uri="{9D8B030D-6E8A-4147-A177-3AD203B41FA5}">
                      <a16:colId xmlns:a16="http://schemas.microsoft.com/office/drawing/2014/main" val="3533283725"/>
                    </a:ext>
                  </a:extLst>
                </a:gridCol>
              </a:tblGrid>
              <a:tr h="1021080">
                <a:tc>
                  <a:txBody>
                    <a:bodyPr/>
                    <a:lstStyle/>
                    <a:p>
                      <a:r>
                        <a:rPr lang="en-US" dirty="0">
                          <a:latin typeface="+mn-lt"/>
                        </a:rPr>
                        <a:t>Priority No</a:t>
                      </a:r>
                    </a:p>
                  </a:txBody>
                  <a:tcPr marL="68580" marR="6858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+mn-lt"/>
                        </a:rPr>
                        <a:t>Planed Activities</a:t>
                      </a:r>
                    </a:p>
                  </a:txBody>
                  <a:tcPr marL="68580" marR="6858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+mn-lt"/>
                        </a:rPr>
                        <a:t>Current Status</a:t>
                      </a:r>
                    </a:p>
                    <a:p>
                      <a:r>
                        <a:rPr lang="en-US" dirty="0">
                          <a:latin typeface="+mn-lt"/>
                        </a:rPr>
                        <a:t> (C= completed, O = Ongoing, N= Not done)</a:t>
                      </a:r>
                    </a:p>
                  </a:txBody>
                  <a:tcPr marL="68580" marR="6858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+mn-lt"/>
                        </a:rPr>
                        <a:t>Remarks</a:t>
                      </a:r>
                    </a:p>
                  </a:txBody>
                  <a:tcPr marL="68580" marR="6858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2570001"/>
                  </a:ext>
                </a:extLst>
              </a:tr>
              <a:tr h="12344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</a:rPr>
                        <a:t>1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Separate space is available for patient's  visitors (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Kuruwa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Ghar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  <a:latin typeface="+mn-lt"/>
                        </a:rPr>
                        <a:t>N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>
                        <a:latin typeface="+mn-lt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031600763"/>
                  </a:ext>
                </a:extLst>
              </a:tr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</a:rPr>
                        <a:t>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Whole site coaching/ orientation on health care waste management is done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  <a:latin typeface="+mn-lt"/>
                        </a:rPr>
                        <a:t>O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>
                        <a:latin typeface="+mn-lt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700099629"/>
                  </a:ext>
                </a:extLst>
              </a:tr>
              <a:tr h="117348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</a:rPr>
                        <a:t>3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Adequate space for practitioner and patient for USG with working table and examination bed one per each USG machine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  <a:latin typeface="+mn-lt"/>
                        </a:rPr>
                        <a:t>C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>
                        <a:latin typeface="+mn-lt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67767535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</a:rPr>
                        <a:t>4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 hospital has a statement of patient rights and responsibilities, which is posted in public places in the hospital.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  <a:latin typeface="+mn-lt"/>
                        </a:rPr>
                        <a:t>O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dirty="0">
                        <a:latin typeface="+mn-lt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20257032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6110863"/>
      </p:ext>
    </p:extLst>
  </p:cSld>
  <p:clrMapOvr>
    <a:masterClrMapping/>
  </p:clrMapOvr>
  <p:transition spd="slow">
    <p:pull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8D395-31FF-4668-9836-7DDF20186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36" y="365126"/>
            <a:ext cx="8804564" cy="927966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chemeClr val="tx1"/>
                </a:solidFill>
                <a:latin typeface="+mn-lt"/>
              </a:rPr>
              <a:t>Planed Action during last  MSS Assessment and its status- Section Two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D6475-646D-4472-B248-FF1304C50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05527"/>
            <a:ext cx="7886700" cy="467143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Plan 1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Plan 2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Plan 3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Plan 4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Plan 5</a:t>
            </a:r>
          </a:p>
          <a:p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FBAAE9B-516C-4DBE-8063-A88DB31164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596529"/>
              </p:ext>
            </p:extLst>
          </p:nvPr>
        </p:nvGraphicFramePr>
        <p:xfrm>
          <a:off x="487506" y="1293092"/>
          <a:ext cx="8504094" cy="47398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7655">
                  <a:extLst>
                    <a:ext uri="{9D8B030D-6E8A-4147-A177-3AD203B41FA5}">
                      <a16:colId xmlns:a16="http://schemas.microsoft.com/office/drawing/2014/main" val="3974469869"/>
                    </a:ext>
                  </a:extLst>
                </a:gridCol>
                <a:gridCol w="3187458">
                  <a:extLst>
                    <a:ext uri="{9D8B030D-6E8A-4147-A177-3AD203B41FA5}">
                      <a16:colId xmlns:a16="http://schemas.microsoft.com/office/drawing/2014/main" val="578719581"/>
                    </a:ext>
                  </a:extLst>
                </a:gridCol>
                <a:gridCol w="1766803">
                  <a:extLst>
                    <a:ext uri="{9D8B030D-6E8A-4147-A177-3AD203B41FA5}">
                      <a16:colId xmlns:a16="http://schemas.microsoft.com/office/drawing/2014/main" val="807084999"/>
                    </a:ext>
                  </a:extLst>
                </a:gridCol>
                <a:gridCol w="2632178">
                  <a:extLst>
                    <a:ext uri="{9D8B030D-6E8A-4147-A177-3AD203B41FA5}">
                      <a16:colId xmlns:a16="http://schemas.microsoft.com/office/drawing/2014/main" val="3533283725"/>
                    </a:ext>
                  </a:extLst>
                </a:gridCol>
              </a:tblGrid>
              <a:tr h="1290869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+mn-lt"/>
                        </a:rPr>
                        <a:t>Priority No</a:t>
                      </a:r>
                    </a:p>
                  </a:txBody>
                  <a:tcPr marL="68580" marR="6858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+mn-lt"/>
                        </a:rPr>
                        <a:t>Planed Activities</a:t>
                      </a:r>
                    </a:p>
                  </a:txBody>
                  <a:tcPr marL="68580" marR="6858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+mn-lt"/>
                        </a:rPr>
                        <a:t>Current Status</a:t>
                      </a: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+mn-lt"/>
                        </a:rPr>
                        <a:t> (C= completed, O = Ongoing, N= Not done)</a:t>
                      </a:r>
                    </a:p>
                  </a:txBody>
                  <a:tcPr marL="68580" marR="6858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+mn-lt"/>
                        </a:rPr>
                        <a:t>Remarks</a:t>
                      </a:r>
                    </a:p>
                  </a:txBody>
                  <a:tcPr marL="68580" marR="6858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2570001"/>
                  </a:ext>
                </a:extLst>
              </a:tr>
              <a:tr h="992976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Morning conference is conducted everyday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+mn-lt"/>
                        </a:rPr>
                        <a:t>O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031600763"/>
                  </a:ext>
                </a:extLst>
              </a:tr>
              <a:tr h="992976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The hospital has assessed the hospital quality using the MSS tool at least every 4 months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+mn-lt"/>
                        </a:rPr>
                        <a:t>O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700099629"/>
                  </a:ext>
                </a:extLst>
              </a:tr>
              <a:tr h="1290869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Telephone facility is available with list of important contact numbers and hospital codes visibly kept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+mn-lt"/>
                        </a:rPr>
                        <a:t>N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677675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2641698"/>
      </p:ext>
    </p:extLst>
  </p:cSld>
  <p:clrMapOvr>
    <a:masterClrMapping/>
  </p:clrMapOvr>
  <p:transition spd="slow">
    <p:pull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8D395-31FF-4668-9836-7DDF20186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109" y="365126"/>
            <a:ext cx="8804564" cy="927966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chemeClr val="tx1"/>
                </a:solidFill>
                <a:latin typeface="+mn-lt"/>
              </a:rPr>
              <a:t>Planed Action during last  MSS Assessment and its status- Section Three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D6475-646D-4472-B248-FF1304C50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05527"/>
            <a:ext cx="7886700" cy="467143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Plan 1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Plan 2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Plan 3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Plan 4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Plan 5</a:t>
            </a:r>
          </a:p>
          <a:p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FBAAE9B-516C-4DBE-8063-A88DB31164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992599"/>
              </p:ext>
            </p:extLst>
          </p:nvPr>
        </p:nvGraphicFramePr>
        <p:xfrm>
          <a:off x="346363" y="1293092"/>
          <a:ext cx="8569039" cy="50619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4664">
                  <a:extLst>
                    <a:ext uri="{9D8B030D-6E8A-4147-A177-3AD203B41FA5}">
                      <a16:colId xmlns:a16="http://schemas.microsoft.com/office/drawing/2014/main" val="3974469869"/>
                    </a:ext>
                  </a:extLst>
                </a:gridCol>
                <a:gridCol w="3211800">
                  <a:extLst>
                    <a:ext uri="{9D8B030D-6E8A-4147-A177-3AD203B41FA5}">
                      <a16:colId xmlns:a16="http://schemas.microsoft.com/office/drawing/2014/main" val="578719581"/>
                    </a:ext>
                  </a:extLst>
                </a:gridCol>
                <a:gridCol w="1780296">
                  <a:extLst>
                    <a:ext uri="{9D8B030D-6E8A-4147-A177-3AD203B41FA5}">
                      <a16:colId xmlns:a16="http://schemas.microsoft.com/office/drawing/2014/main" val="807084999"/>
                    </a:ext>
                  </a:extLst>
                </a:gridCol>
                <a:gridCol w="2652279">
                  <a:extLst>
                    <a:ext uri="{9D8B030D-6E8A-4147-A177-3AD203B41FA5}">
                      <a16:colId xmlns:a16="http://schemas.microsoft.com/office/drawing/2014/main" val="3533283725"/>
                    </a:ext>
                  </a:extLst>
                </a:gridCol>
              </a:tblGrid>
              <a:tr h="189425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</a:rPr>
                        <a:t>Priority No</a:t>
                      </a:r>
                    </a:p>
                  </a:txBody>
                  <a:tcPr marL="68580" marR="6858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</a:rPr>
                        <a:t>Planed Activities</a:t>
                      </a:r>
                    </a:p>
                  </a:txBody>
                  <a:tcPr marL="68580" marR="6858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</a:rPr>
                        <a:t>Current Status</a:t>
                      </a:r>
                    </a:p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</a:rPr>
                        <a:t> (C= completed, O = Ongoing, N= Not done)</a:t>
                      </a:r>
                    </a:p>
                  </a:txBody>
                  <a:tcPr marL="68580" marR="6858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</a:rPr>
                        <a:t>Remarks</a:t>
                      </a:r>
                    </a:p>
                  </a:txBody>
                  <a:tcPr marL="68580" marR="6858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2570001"/>
                  </a:ext>
                </a:extLst>
              </a:tr>
              <a:tr h="1247895">
                <a:tc>
                  <a:txBody>
                    <a:bodyPr/>
                    <a:lstStyle/>
                    <a:p>
                      <a:r>
                        <a:rPr lang="en-US" dirty="0">
                          <a:latin typeface="+mn-lt"/>
                        </a:rPr>
                        <a:t>8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Hospital maintains a triage system in the ER with 24 hours triage service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  <a:latin typeface="+mn-lt"/>
                        </a:rPr>
                        <a:t>C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dirty="0">
                        <a:latin typeface="+mn-lt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031600763"/>
                  </a:ext>
                </a:extLst>
              </a:tr>
              <a:tr h="959919">
                <a:tc>
                  <a:txBody>
                    <a:bodyPr/>
                    <a:lstStyle/>
                    <a:p>
                      <a:r>
                        <a:rPr lang="en-US" dirty="0">
                          <a:latin typeface="+mn-lt"/>
                        </a:rPr>
                        <a:t>9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Hospital carried out at least one mock preparedness once a year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  <a:latin typeface="+mn-lt"/>
                        </a:rPr>
                        <a:t>O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>
                        <a:latin typeface="+mn-lt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700099629"/>
                  </a:ext>
                </a:extLst>
              </a:tr>
              <a:tr h="959919">
                <a:tc>
                  <a:txBody>
                    <a:bodyPr/>
                    <a:lstStyle/>
                    <a:p>
                      <a:r>
                        <a:rPr lang="en-US" dirty="0">
                          <a:latin typeface="+mn-lt"/>
                        </a:rPr>
                        <a:t>10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Management committee to manage 24 hours SSU services for patients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  <a:latin typeface="+mn-lt"/>
                        </a:rPr>
                        <a:t>C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dirty="0">
                        <a:latin typeface="+mn-lt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677675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9715458"/>
      </p:ext>
    </p:extLst>
  </p:cSld>
  <p:clrMapOvr>
    <a:masterClrMapping/>
  </p:clrMapOvr>
  <p:transition spd="slow">
    <p:pull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E7EE2-A556-4A75-8F97-D7F5BDF4C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032" y="609600"/>
            <a:ext cx="8113568" cy="701674"/>
          </a:xfrm>
        </p:spPr>
        <p:txBody>
          <a:bodyPr>
            <a:noAutofit/>
          </a:bodyPr>
          <a:lstStyle/>
          <a:p>
            <a:r>
              <a:rPr lang="en-US" sz="2800" b="1" dirty="0">
                <a:latin typeface="+mn-lt"/>
              </a:rPr>
              <a:t>Prioritized  Action Plan develop during last MSS assessment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08E49BEB-72A9-4348-A296-C04E5B778D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8709370"/>
              </p:ext>
            </p:extLst>
          </p:nvPr>
        </p:nvGraphicFramePr>
        <p:xfrm>
          <a:off x="628650" y="1287262"/>
          <a:ext cx="8210550" cy="4937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2910">
                  <a:extLst>
                    <a:ext uri="{9D8B030D-6E8A-4147-A177-3AD203B41FA5}">
                      <a16:colId xmlns:a16="http://schemas.microsoft.com/office/drawing/2014/main" val="3900821660"/>
                    </a:ext>
                  </a:extLst>
                </a:gridCol>
                <a:gridCol w="1896684">
                  <a:extLst>
                    <a:ext uri="{9D8B030D-6E8A-4147-A177-3AD203B41FA5}">
                      <a16:colId xmlns:a16="http://schemas.microsoft.com/office/drawing/2014/main" val="3725634631"/>
                    </a:ext>
                  </a:extLst>
                </a:gridCol>
                <a:gridCol w="2348318">
                  <a:extLst>
                    <a:ext uri="{9D8B030D-6E8A-4147-A177-3AD203B41FA5}">
                      <a16:colId xmlns:a16="http://schemas.microsoft.com/office/drawing/2014/main" val="615041900"/>
                    </a:ext>
                  </a:extLst>
                </a:gridCol>
                <a:gridCol w="2052638">
                  <a:extLst>
                    <a:ext uri="{9D8B030D-6E8A-4147-A177-3AD203B41FA5}">
                      <a16:colId xmlns:a16="http://schemas.microsoft.com/office/drawing/2014/main" val="2710061985"/>
                    </a:ext>
                  </a:extLst>
                </a:gridCol>
              </a:tblGrid>
              <a:tr h="4162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Current Status </a:t>
                      </a:r>
                    </a:p>
                  </a:txBody>
                  <a:tcPr marL="68580" marR="6858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Total of  action </a:t>
                      </a:r>
                    </a:p>
                  </a:txBody>
                  <a:tcPr marL="68580" marR="6858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%  of action</a:t>
                      </a:r>
                    </a:p>
                  </a:txBody>
                  <a:tcPr marL="68580" marR="6858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Remarks</a:t>
                      </a:r>
                    </a:p>
                  </a:txBody>
                  <a:tcPr marL="68580" marR="6858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354201"/>
                  </a:ext>
                </a:extLst>
              </a:tr>
              <a:tr h="1026300">
                <a:tc>
                  <a:txBody>
                    <a:bodyPr/>
                    <a:lstStyle/>
                    <a:p>
                      <a:r>
                        <a:rPr lang="en-US" dirty="0"/>
                        <a:t>Total planed action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3501656965"/>
                  </a:ext>
                </a:extLst>
              </a:tr>
              <a:tr h="10263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Completed planed action ( C)</a:t>
                      </a:r>
                    </a:p>
                    <a:p>
                      <a:endParaRPr lang="en-US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30%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995743509"/>
                  </a:ext>
                </a:extLst>
              </a:tr>
              <a:tr h="10263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Ongoing planed action (O)</a:t>
                      </a:r>
                    </a:p>
                    <a:p>
                      <a:endParaRPr lang="en-US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50%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984139852"/>
                  </a:ext>
                </a:extLst>
              </a:tr>
              <a:tr h="10263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Not done planed action (N)</a:t>
                      </a:r>
                    </a:p>
                    <a:p>
                      <a:endParaRPr lang="en-US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20%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2523494108"/>
                  </a:ext>
                </a:extLst>
              </a:tr>
              <a:tr h="41622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29737393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3610976"/>
      </p:ext>
    </p:extLst>
  </p:cSld>
  <p:clrMapOvr>
    <a:masterClrMapping/>
  </p:clrMapOvr>
  <p:transition spd="slow">
    <p:pull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5800"/>
            <a:ext cx="4114800" cy="518219"/>
          </a:xfrm>
          <a:noFill/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e-NP" sz="3500" b="1" dirty="0">
                <a:solidFill>
                  <a:srgbClr val="002060"/>
                </a:solidFill>
                <a:latin typeface="+mn-lt"/>
                <a:cs typeface="Calibri" pitchFamily="34" charset="0"/>
              </a:rPr>
              <a:t>MAJOR </a:t>
            </a:r>
            <a:r>
              <a:rPr lang="en-US" sz="3500" b="1" dirty="0">
                <a:solidFill>
                  <a:srgbClr val="002060"/>
                </a:solidFill>
                <a:latin typeface="+mn-lt"/>
                <a:cs typeface="Calibri" pitchFamily="34" charset="0"/>
              </a:rPr>
              <a:t>STRENGTH</a:t>
            </a:r>
            <a:endParaRPr lang="en-US" b="1" dirty="0">
              <a:solidFill>
                <a:srgbClr val="002060"/>
              </a:solidFill>
              <a:latin typeface="+mn-lt"/>
              <a:cs typeface="Calibri" pitchFamily="34" charset="0"/>
            </a:endParaRPr>
          </a:p>
        </p:txBody>
      </p:sp>
      <p:sp>
        <p:nvSpPr>
          <p:cNvPr id="65539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8153400" cy="47244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Ø"/>
            </a:pPr>
            <a:r>
              <a:rPr lang="en-US" altLang="en-US" sz="2400" dirty="0"/>
              <a:t> 24 hours running </a:t>
            </a:r>
            <a:r>
              <a:rPr lang="en-US" altLang="en-US" sz="1800" dirty="0" err="1"/>
              <a:t>CEONC</a:t>
            </a:r>
            <a:r>
              <a:rPr lang="en-US" altLang="en-US" sz="2400" dirty="0"/>
              <a:t> service.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altLang="en-US" sz="2400" dirty="0"/>
              <a:t> Functional </a:t>
            </a:r>
            <a:r>
              <a:rPr lang="en-US" altLang="en-US" sz="2400" dirty="0" err="1"/>
              <a:t>O2</a:t>
            </a:r>
            <a:r>
              <a:rPr lang="en-US" altLang="en-US" sz="2400" dirty="0"/>
              <a:t> Plant.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altLang="en-US" sz="2400" dirty="0"/>
              <a:t> Blood Bank in Hospital premises.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altLang="en-US" sz="2400" dirty="0"/>
              <a:t> Extended Lab service.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altLang="en-US" sz="2400" dirty="0"/>
              <a:t> Well manage OT.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altLang="en-US" sz="2400" dirty="0"/>
              <a:t>  Motivated and Dedicated main power.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altLang="en-US" sz="2400" dirty="0"/>
              <a:t> Functional </a:t>
            </a:r>
            <a:r>
              <a:rPr lang="en-US" altLang="en-US" sz="2400" dirty="0" err="1"/>
              <a:t>SSU</a:t>
            </a:r>
            <a:r>
              <a:rPr lang="en-US" altLang="en-US" sz="2400" dirty="0"/>
              <a:t>, Geriatric and </a:t>
            </a:r>
            <a:r>
              <a:rPr lang="en-US" altLang="en-US" sz="2000" dirty="0" err="1"/>
              <a:t>OCMC</a:t>
            </a:r>
            <a:r>
              <a:rPr lang="en-US" altLang="en-US" sz="2400" dirty="0"/>
              <a:t> services.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altLang="en-US" sz="2400" dirty="0"/>
              <a:t> Functional  two ambulance and one mortuary van.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altLang="en-US" sz="2400" dirty="0"/>
              <a:t> 24 hours electric backup.</a:t>
            </a:r>
          </a:p>
          <a:p>
            <a:pPr eaLnBrk="1" hangingPunct="1">
              <a:buFont typeface="Wingdings" pitchFamily="2" charset="2"/>
              <a:buChar char="Ø"/>
            </a:pPr>
            <a:endParaRPr lang="en-US" altLang="en-US" sz="2400" dirty="0"/>
          </a:p>
        </p:txBody>
      </p:sp>
      <p:pic>
        <p:nvPicPr>
          <p:cNvPr id="4" name="Picture 3" descr="nepa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3400" y="381000"/>
            <a:ext cx="686784" cy="838200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762000"/>
            <a:ext cx="4038600" cy="518219"/>
          </a:xfrm>
          <a:noFill/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e-NP" sz="3500" b="1" dirty="0">
                <a:solidFill>
                  <a:srgbClr val="002060"/>
                </a:solidFill>
                <a:latin typeface="+mn-lt"/>
                <a:cs typeface="Calibri" pitchFamily="34" charset="0"/>
              </a:rPr>
              <a:t>MAJOR </a:t>
            </a:r>
            <a:r>
              <a:rPr lang="en-US" sz="3500" b="1" dirty="0">
                <a:solidFill>
                  <a:srgbClr val="002060"/>
                </a:solidFill>
                <a:latin typeface="+mn-lt"/>
                <a:cs typeface="Calibri" pitchFamily="34" charset="0"/>
              </a:rPr>
              <a:t>WEAKNESS </a:t>
            </a:r>
            <a:endParaRPr lang="en-US" b="1" dirty="0">
              <a:solidFill>
                <a:srgbClr val="002060"/>
              </a:solidFill>
              <a:latin typeface="+mn-lt"/>
              <a:cs typeface="Calibri" pitchFamily="34" charset="0"/>
            </a:endParaRPr>
          </a:p>
        </p:txBody>
      </p:sp>
      <p:sp>
        <p:nvSpPr>
          <p:cNvPr id="65539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8153400" cy="47244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v"/>
            </a:pPr>
            <a:r>
              <a:rPr lang="en-US" altLang="en-US" sz="2400" dirty="0"/>
              <a:t> Insufficient infrastructure. (Building, Land)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altLang="en-US" sz="2400" dirty="0"/>
              <a:t> Insufficient Human resources.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altLang="en-US" sz="2400" dirty="0"/>
              <a:t> ICU, </a:t>
            </a:r>
            <a:r>
              <a:rPr lang="en-US" altLang="en-US" sz="2400" dirty="0" err="1"/>
              <a:t>PICU</a:t>
            </a:r>
            <a:r>
              <a:rPr lang="en-US" altLang="en-US" sz="2400" dirty="0"/>
              <a:t> and Dialysis available but non-functional.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altLang="en-US" sz="2400" dirty="0"/>
              <a:t>  X-ray service not available during night.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altLang="en-US" sz="2400" dirty="0"/>
              <a:t> Poor functioning pharmacy services.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altLang="en-US" sz="2400" dirty="0"/>
              <a:t> Poor waste management.</a:t>
            </a:r>
          </a:p>
          <a:p>
            <a:pPr eaLnBrk="1" hangingPunct="1">
              <a:buNone/>
            </a:pPr>
            <a:endParaRPr lang="en-US" altLang="en-US" sz="2400" dirty="0"/>
          </a:p>
        </p:txBody>
      </p:sp>
      <p:pic>
        <p:nvPicPr>
          <p:cNvPr id="4" name="Picture 3" descr="nepa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3400" y="457200"/>
            <a:ext cx="686784" cy="838200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00981"/>
            <a:ext cx="4800600" cy="518219"/>
          </a:xfrm>
          <a:noFill/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e-NP" sz="3500" b="1" dirty="0">
                <a:solidFill>
                  <a:srgbClr val="002060"/>
                </a:solidFill>
                <a:latin typeface="+mn-lt"/>
                <a:cs typeface="Calibri" pitchFamily="34" charset="0"/>
              </a:rPr>
              <a:t>MAJOR </a:t>
            </a:r>
            <a:r>
              <a:rPr lang="en-US" sz="3500" b="1" dirty="0">
                <a:solidFill>
                  <a:srgbClr val="002060"/>
                </a:solidFill>
                <a:latin typeface="+mn-lt"/>
                <a:cs typeface="Calibri" pitchFamily="34" charset="0"/>
              </a:rPr>
              <a:t>OPPORTUNITY</a:t>
            </a:r>
            <a:endParaRPr lang="en-US" b="1" dirty="0">
              <a:solidFill>
                <a:srgbClr val="002060"/>
              </a:solidFill>
              <a:latin typeface="+mn-lt"/>
              <a:cs typeface="Calibri" pitchFamily="34" charset="0"/>
            </a:endParaRPr>
          </a:p>
        </p:txBody>
      </p:sp>
      <p:sp>
        <p:nvSpPr>
          <p:cNvPr id="65539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8001000" cy="4724400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altLang="en-US" dirty="0"/>
              <a:t> Well coordination with  other government Institution and </a:t>
            </a:r>
            <a:r>
              <a:rPr lang="en-US" altLang="en-US" dirty="0" err="1"/>
              <a:t>developement</a:t>
            </a:r>
            <a:r>
              <a:rPr lang="en-US" altLang="en-US" dirty="0"/>
              <a:t> partner.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altLang="en-US" dirty="0"/>
              <a:t> Referral chain managed.</a:t>
            </a:r>
          </a:p>
        </p:txBody>
      </p:sp>
      <p:pic>
        <p:nvPicPr>
          <p:cNvPr id="4" name="Picture 3" descr="nepa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0" y="457200"/>
            <a:ext cx="686784" cy="838200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990600"/>
            <a:ext cx="6400800" cy="1066800"/>
          </a:xfrm>
          <a:noFill/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en-US" sz="3200" b="1" dirty="0">
                <a:solidFill>
                  <a:srgbClr val="002060"/>
                </a:solidFill>
                <a:latin typeface="+mn-lt"/>
                <a:cs typeface="Calibri" pitchFamily="34" charset="0"/>
              </a:rPr>
            </a:br>
            <a:r>
              <a:rPr lang="en-US" sz="3200" b="1" dirty="0">
                <a:solidFill>
                  <a:srgbClr val="002060"/>
                </a:solidFill>
                <a:latin typeface="+mn-lt"/>
                <a:cs typeface="Calibri" pitchFamily="34" charset="0"/>
              </a:rPr>
              <a:t>FAILURE (MOTIVATING) STORY</a:t>
            </a:r>
            <a:br>
              <a:rPr lang="en-US" sz="3200" b="1" dirty="0">
                <a:solidFill>
                  <a:srgbClr val="002060"/>
                </a:solidFill>
                <a:latin typeface="+mn-lt"/>
                <a:cs typeface="Calibri" pitchFamily="34" charset="0"/>
              </a:rPr>
            </a:br>
            <a:endParaRPr lang="en-US" sz="3600" b="1" dirty="0">
              <a:solidFill>
                <a:srgbClr val="002060"/>
              </a:solidFill>
              <a:latin typeface="+mn-lt"/>
              <a:cs typeface="Calibri" pitchFamily="34" charset="0"/>
            </a:endParaRPr>
          </a:p>
        </p:txBody>
      </p:sp>
      <p:sp>
        <p:nvSpPr>
          <p:cNvPr id="64515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458200" cy="4495800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US" altLang="en-US" dirty="0"/>
              <a:t> Unable to run ICU and Dialysis service.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altLang="en-US" dirty="0"/>
              <a:t> Unable to get specialized Doctor.</a:t>
            </a:r>
          </a:p>
        </p:txBody>
      </p:sp>
      <p:pic>
        <p:nvPicPr>
          <p:cNvPr id="4" name="Picture 3" descr="nepa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0" y="762000"/>
            <a:ext cx="686784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247944"/>
      </p:ext>
    </p:extLst>
  </p:cSld>
  <p:clrMapOvr>
    <a:masterClrMapping/>
  </p:clrMapOvr>
  <p:transition spd="slow">
    <p:pull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914400"/>
            <a:ext cx="7772400" cy="1600200"/>
          </a:xfrm>
          <a:noFill/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en-US" sz="3200" b="1" dirty="0">
                <a:solidFill>
                  <a:srgbClr val="002060"/>
                </a:solidFill>
                <a:latin typeface="+mn-lt"/>
                <a:cs typeface="Calibri" pitchFamily="34" charset="0"/>
              </a:rPr>
            </a:br>
            <a:r>
              <a:rPr lang="en-US" sz="3200" b="1" dirty="0">
                <a:solidFill>
                  <a:srgbClr val="002060"/>
                </a:solidFill>
                <a:latin typeface="+mn-lt"/>
                <a:cs typeface="Calibri" pitchFamily="34" charset="0"/>
              </a:rPr>
              <a:t>Major priorities for hospital strengthen </a:t>
            </a:r>
            <a:br>
              <a:rPr lang="en-US" sz="3200" b="1" dirty="0">
                <a:solidFill>
                  <a:srgbClr val="002060"/>
                </a:solidFill>
                <a:latin typeface="+mn-lt"/>
                <a:cs typeface="Calibri" pitchFamily="34" charset="0"/>
              </a:rPr>
            </a:br>
            <a:r>
              <a:rPr lang="en-US" sz="3200" b="1" dirty="0">
                <a:solidFill>
                  <a:srgbClr val="002060"/>
                </a:solidFill>
                <a:latin typeface="+mn-lt"/>
                <a:cs typeface="Calibri" pitchFamily="34" charset="0"/>
              </a:rPr>
              <a:t>(Game changer )</a:t>
            </a:r>
            <a:br>
              <a:rPr lang="en-US" sz="3200" b="1" dirty="0">
                <a:solidFill>
                  <a:srgbClr val="002060"/>
                </a:solidFill>
                <a:latin typeface="+mn-lt"/>
                <a:cs typeface="Calibri" pitchFamily="34" charset="0"/>
              </a:rPr>
            </a:br>
            <a:endParaRPr lang="en-US" sz="3600" b="1" dirty="0">
              <a:solidFill>
                <a:srgbClr val="002060"/>
              </a:solidFill>
              <a:latin typeface="+mn-lt"/>
              <a:cs typeface="Calibri" pitchFamily="34" charset="0"/>
            </a:endParaRPr>
          </a:p>
        </p:txBody>
      </p:sp>
      <p:sp>
        <p:nvSpPr>
          <p:cNvPr id="64515" name="Content Placeholder 2"/>
          <p:cNvSpPr>
            <a:spLocks noGrp="1"/>
          </p:cNvSpPr>
          <p:nvPr>
            <p:ph idx="1"/>
          </p:nvPr>
        </p:nvSpPr>
        <p:spPr>
          <a:xfrm>
            <a:off x="304800" y="2133600"/>
            <a:ext cx="8458200" cy="3962400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US" altLang="en-US" dirty="0"/>
              <a:t> 24 </a:t>
            </a:r>
            <a:r>
              <a:rPr lang="en-US" altLang="en-US" sz="2000" dirty="0" err="1"/>
              <a:t>CEONC</a:t>
            </a:r>
            <a:r>
              <a:rPr lang="en-US" altLang="en-US" dirty="0"/>
              <a:t> services.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altLang="en-US" dirty="0"/>
              <a:t> 24 extended Lab Service.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altLang="en-US" dirty="0"/>
              <a:t> Regularity of staff . </a:t>
            </a:r>
          </a:p>
        </p:txBody>
      </p:sp>
      <p:pic>
        <p:nvPicPr>
          <p:cNvPr id="4" name="Picture 3" descr="nepa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200" y="914400"/>
            <a:ext cx="686784" cy="838200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76200"/>
            <a:ext cx="7772400" cy="685800"/>
          </a:xfrm>
          <a:noFill/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b="1" dirty="0">
                <a:solidFill>
                  <a:schemeClr val="tx1"/>
                </a:solidFill>
                <a:latin typeface="+mn-lt"/>
                <a:cs typeface="Calibri" pitchFamily="34" charset="0"/>
              </a:rPr>
              <a:t>Human Resources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0927739"/>
              </p:ext>
            </p:extLst>
          </p:nvPr>
        </p:nvGraphicFramePr>
        <p:xfrm>
          <a:off x="304804" y="914400"/>
          <a:ext cx="8381996" cy="5587834"/>
        </p:xfrm>
        <a:graphic>
          <a:graphicData uri="http://schemas.openxmlformats.org/drawingml/2006/table">
            <a:tbl>
              <a:tblPr/>
              <a:tblGrid>
                <a:gridCol w="2726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79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79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79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79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79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0790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0790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20350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POSTS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GOVERNMENT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Development committee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CURRENTLY AVAILABLE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64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Sanctioned post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Fulfilled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Sanctioned post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Fulfilled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Among government sanction (in number)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Among development committee sanction (in number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Local and other resources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3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(in number)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(in number)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(in number)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(in number)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(in number)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244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Specialized Doctor -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  <a:r>
                        <a:rPr lang="en-US" sz="1600" b="0" i="0" u="none" strike="noStrike" baseline="30000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-11</a:t>
                      </a:r>
                      <a:r>
                        <a:rPr lang="en-US" sz="1600" b="0" i="0" u="none" strike="noStrike" baseline="30000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9 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1 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2 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244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Medical Officer -8</a:t>
                      </a:r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4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3 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1 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1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1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8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244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Nursing Officer 7</a:t>
                      </a:r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to 11</a:t>
                      </a:r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1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0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44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HA/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Sr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AHW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2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6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6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1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6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1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244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Staff Nurse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6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2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0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0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2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0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9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03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Radiographer/Dark room Assistant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1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1 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0 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0 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1 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0 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2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244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Lab tech./Assist.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5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5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1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1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5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1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1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244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AHW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0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0 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6 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6 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0 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6 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0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244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5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2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0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0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2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0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1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244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Administrative Staffs 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4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3 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0 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0 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3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0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0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244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Medical Recorder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1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0 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0 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0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0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0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244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Others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18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6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17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17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4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17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0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244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 59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 25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 32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 32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 19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32 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 22</a:t>
                      </a:r>
                    </a:p>
                  </a:txBody>
                  <a:tcPr marL="4286" marR="4286" marT="42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pic>
        <p:nvPicPr>
          <p:cNvPr id="4" name="Picture 3" descr="nepa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2347" y="0"/>
            <a:ext cx="811653" cy="990600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3400" y="762000"/>
            <a:ext cx="7772400" cy="1600200"/>
          </a:xfrm>
          <a:noFill/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en-US" sz="3200" b="1" dirty="0">
                <a:solidFill>
                  <a:schemeClr val="bg2">
                    <a:lumMod val="25000"/>
                  </a:schemeClr>
                </a:solidFill>
                <a:latin typeface="+mn-lt"/>
                <a:cs typeface="Calibri" pitchFamily="34" charset="0"/>
              </a:rPr>
            </a:br>
            <a:br>
              <a:rPr lang="en-US" sz="3200" b="1" dirty="0">
                <a:solidFill>
                  <a:schemeClr val="bg2">
                    <a:lumMod val="25000"/>
                  </a:schemeClr>
                </a:solidFill>
                <a:latin typeface="+mn-lt"/>
                <a:cs typeface="Calibri" pitchFamily="34" charset="0"/>
              </a:rPr>
            </a:b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+mn-lt"/>
                <a:cs typeface="Calibri" pitchFamily="34" charset="0"/>
              </a:rPr>
              <a:t>Proposed Activities for future</a:t>
            </a:r>
            <a:br>
              <a:rPr lang="en-US" sz="3200" b="1" dirty="0">
                <a:solidFill>
                  <a:schemeClr val="bg2">
                    <a:lumMod val="25000"/>
                  </a:schemeClr>
                </a:solidFill>
                <a:latin typeface="+mn-lt"/>
                <a:cs typeface="Calibri" pitchFamily="34" charset="0"/>
              </a:rPr>
            </a:br>
            <a:br>
              <a:rPr lang="en-US" sz="3200" b="1" dirty="0">
                <a:solidFill>
                  <a:schemeClr val="bg2">
                    <a:lumMod val="25000"/>
                  </a:schemeClr>
                </a:solidFill>
                <a:latin typeface="+mn-lt"/>
                <a:cs typeface="Calibri" pitchFamily="34" charset="0"/>
              </a:rPr>
            </a:br>
            <a:endParaRPr lang="en-US" sz="3600" b="1" dirty="0">
              <a:solidFill>
                <a:schemeClr val="bg2">
                  <a:lumMod val="25000"/>
                </a:schemeClr>
              </a:solidFill>
              <a:latin typeface="+mn-lt"/>
              <a:cs typeface="Calibri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547247"/>
              </p:ext>
            </p:extLst>
          </p:nvPr>
        </p:nvGraphicFramePr>
        <p:xfrm>
          <a:off x="76200" y="1467473"/>
          <a:ext cx="8839201" cy="52381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3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0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48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59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48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333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537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9019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Prioritized Gap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Action Step to be taken to fulfill the gaps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Person Responsible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Time Frame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Tentative Cost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Type of Support (Managerial)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Type of Support (Budgetary)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198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Separate space is avaiable for patient's  visitors (Kuruwa Ghar)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Repair and Maintainence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Hospital Administration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 months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NRS 500000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HDC/Equalization Fund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198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immunization and growth monitoring clinic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Establishment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Hospital Administration and Distric health office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4 months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Nominal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HDC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198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At least 2 KMC chairs available for providing KMC to premature and preterm babies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Establishment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Hospital Administration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 Months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NRS 300000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HDC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1983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000" b="0" i="0" u="none" strike="noStrike" dirty="0">
                          <a:solidFill>
                            <a:srgbClr val="003F59"/>
                          </a:solidFill>
                          <a:latin typeface="+mn-lt"/>
                        </a:rPr>
                        <a:t>Hospital carried out at least one mock preparedness once a year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000" b="0" i="0" u="none" strike="noStrike" dirty="0">
                          <a:solidFill>
                            <a:srgbClr val="003F59"/>
                          </a:solidFill>
                          <a:latin typeface="+mn-lt"/>
                        </a:rPr>
                        <a:t>Starting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Hospital Administration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 Month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NRS 15000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HDC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Picture 4" descr="nepa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5800" y="609600"/>
            <a:ext cx="686784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299284"/>
      </p:ext>
    </p:extLst>
  </p:cSld>
  <p:clrMapOvr>
    <a:masterClrMapping/>
  </p:clrMapOvr>
  <p:transition spd="slow">
    <p:pull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627888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+mn-lt"/>
                <a:cs typeface="Calibri" pitchFamily="34" charset="0"/>
              </a:rPr>
              <a:t>Proposed Activities for future</a:t>
            </a:r>
            <a:endParaRPr lang="en-US" sz="280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76400"/>
          <a:ext cx="8382003" cy="46399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74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Prioritized Gap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Action Step to be taken to fulfill the gaps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Person Responsible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Time Frame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Tentative Cost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Type of Support (Managerial)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Type of Support (Budgetary)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000" b="0" i="0" u="none" strike="noStrike" dirty="0">
                          <a:solidFill>
                            <a:srgbClr val="003F59"/>
                          </a:solidFill>
                          <a:latin typeface="+mn-lt"/>
                        </a:rPr>
                        <a:t>The hospital has mass casualty management protocol, and all staffs are updated with well </a:t>
                      </a:r>
                      <a:r>
                        <a:rPr lang="en-US" sz="1000" b="0" i="0" u="none" strike="noStrike" dirty="0" err="1">
                          <a:solidFill>
                            <a:srgbClr val="003F59"/>
                          </a:solidFill>
                          <a:latin typeface="+mn-lt"/>
                        </a:rPr>
                        <a:t>labelled</a:t>
                      </a:r>
                      <a:r>
                        <a:rPr lang="en-US" sz="1000" b="0" i="0" u="none" strike="noStrike" dirty="0">
                          <a:solidFill>
                            <a:srgbClr val="003F59"/>
                          </a:solidFill>
                          <a:latin typeface="+mn-lt"/>
                        </a:rPr>
                        <a:t> direction, prepositioning clipboards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900" b="0" i="0" u="none" strike="noStrike" dirty="0">
                          <a:solidFill>
                            <a:srgbClr val="003F59"/>
                          </a:solidFill>
                          <a:latin typeface="+mn-lt"/>
                        </a:rPr>
                        <a:t>Implementation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ER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Incharge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and MO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 Month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NRS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20000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HDC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Hospital Canteen Management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Standardization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Hospital Administration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 Months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NRS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1000000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HDC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/Equalization Fund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Telephone facility is available with list of important contact numbers and hospital codes visibly kept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will be displayed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HDC + Logistics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 month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NRS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25000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HDC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fund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000" b="0" i="0" u="none" strike="noStrike">
                          <a:solidFill>
                            <a:srgbClr val="003F59"/>
                          </a:solidFill>
                          <a:latin typeface="+mn-lt"/>
                        </a:rPr>
                        <a:t>Medication trolley has well labeled buckets for segregation of waste during procedures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900" b="0" i="0" u="none" strike="noStrike">
                          <a:solidFill>
                            <a:srgbClr val="003F59"/>
                          </a:solidFill>
                          <a:latin typeface="+mn-lt"/>
                        </a:rPr>
                        <a:t>Implementation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Store and logistics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 Months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NRS 100000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HDC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fund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000" b="0" i="0" u="none" strike="noStrike" dirty="0">
                          <a:solidFill>
                            <a:srgbClr val="003F59"/>
                          </a:solidFill>
                          <a:latin typeface="+mn-lt"/>
                        </a:rPr>
                        <a:t>Hospital uses transportation trolleys separate for risk and non-risk waste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000" b="0" i="0" u="none" strike="noStrike">
                          <a:solidFill>
                            <a:srgbClr val="003F59"/>
                          </a:solidFill>
                          <a:latin typeface="+mn-lt"/>
                        </a:rPr>
                        <a:t>Implementation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Store and logistics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 Months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NRS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25000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HDC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fund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Picture 4" descr="nepa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0" y="533400"/>
            <a:ext cx="686784" cy="838200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80288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+mn-lt"/>
                <a:cs typeface="Calibri" pitchFamily="34" charset="0"/>
              </a:rPr>
              <a:t>Proposed Activities for future</a:t>
            </a:r>
            <a:endParaRPr lang="en-US" sz="2800" b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71989"/>
          <a:ext cx="8382003" cy="45764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74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1258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Prioritized Gap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Action Step to be taken to fulfill the gaps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Person Responsible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Time Frame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Tentative Cost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Type of Support (Managerial)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Type of Support (Budgetary)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5773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000" b="0" i="0" u="none" strike="noStrike" dirty="0">
                          <a:solidFill>
                            <a:srgbClr val="003F59"/>
                          </a:solidFill>
                          <a:latin typeface="+mn-lt"/>
                        </a:rPr>
                        <a:t>Garden and trees should cover at least 25% of the hospital premises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000" b="0" i="0" u="none" strike="noStrike" dirty="0">
                          <a:solidFill>
                            <a:srgbClr val="003F59"/>
                          </a:solidFill>
                          <a:latin typeface="+mn-lt"/>
                        </a:rPr>
                        <a:t>Plantation </a:t>
                      </a:r>
                      <a:r>
                        <a:rPr lang="en-US" sz="1000" b="0" i="0" u="none" strike="noStrike" dirty="0" err="1">
                          <a:solidFill>
                            <a:srgbClr val="003F59"/>
                          </a:solidFill>
                          <a:latin typeface="+mn-lt"/>
                        </a:rPr>
                        <a:t>Programme</a:t>
                      </a:r>
                      <a:endParaRPr lang="en-US" sz="1000" b="0" i="0" u="none" strike="noStrike" dirty="0">
                        <a:solidFill>
                          <a:srgbClr val="003F59"/>
                        </a:solidFill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All Hospital Staffs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 Month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NRS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15000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HDC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fund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5122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000" b="0" i="0" u="none" strike="noStrike" dirty="0">
                          <a:solidFill>
                            <a:srgbClr val="003F59"/>
                          </a:solidFill>
                          <a:latin typeface="+mn-lt"/>
                        </a:rPr>
                        <a:t>Separate transformer for hospital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endParaRPr lang="en-US" sz="1000" b="0" i="0" u="none" strike="noStrike" dirty="0">
                        <a:solidFill>
                          <a:srgbClr val="003F59"/>
                        </a:solidFill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2586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000" b="0" i="0" u="none" strike="noStrike" dirty="0">
                          <a:solidFill>
                            <a:srgbClr val="003F59"/>
                          </a:solidFill>
                          <a:latin typeface="+mn-lt"/>
                        </a:rPr>
                        <a:t>Tanning Hall upgrading up.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endParaRPr lang="en-US" sz="1000" b="0" i="0" u="none" strike="noStrike" dirty="0">
                        <a:solidFill>
                          <a:srgbClr val="003F59"/>
                        </a:solidFill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2586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000" b="0" i="0" u="none" strike="noStrike" dirty="0">
                          <a:solidFill>
                            <a:srgbClr val="003F59"/>
                          </a:solidFill>
                          <a:latin typeface="+mn-lt"/>
                        </a:rPr>
                        <a:t>Upgrading up</a:t>
                      </a:r>
                      <a:r>
                        <a:rPr lang="en-US" sz="1000" b="0" i="0" u="none" strike="noStrike" baseline="0" dirty="0">
                          <a:solidFill>
                            <a:srgbClr val="003F59"/>
                          </a:solidFill>
                          <a:latin typeface="+mn-lt"/>
                        </a:rPr>
                        <a:t> Kitchen and canteen</a:t>
                      </a:r>
                      <a:endParaRPr lang="en-US" sz="1000" b="0" i="0" u="none" strike="noStrike" dirty="0">
                        <a:solidFill>
                          <a:srgbClr val="003F59"/>
                        </a:solidFill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endParaRPr lang="en-US" sz="1000" b="0" i="0" u="none" strike="noStrike" dirty="0">
                        <a:solidFill>
                          <a:srgbClr val="003F59"/>
                        </a:solidFill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2586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000" b="0" i="0" u="none" strike="noStrike" dirty="0" err="1">
                          <a:solidFill>
                            <a:srgbClr val="003F59"/>
                          </a:solidFill>
                          <a:latin typeface="+mn-lt"/>
                        </a:rPr>
                        <a:t>Manatainance</a:t>
                      </a:r>
                      <a:r>
                        <a:rPr lang="en-US" sz="1000" b="0" i="0" u="none" strike="noStrike" dirty="0">
                          <a:solidFill>
                            <a:srgbClr val="003F59"/>
                          </a:solidFill>
                          <a:latin typeface="+mn-lt"/>
                        </a:rPr>
                        <a:t> of </a:t>
                      </a:r>
                      <a:r>
                        <a:rPr lang="en-US" sz="1000" b="0" i="0" u="none" strike="noStrike" dirty="0" err="1">
                          <a:solidFill>
                            <a:srgbClr val="003F59"/>
                          </a:solidFill>
                          <a:latin typeface="+mn-lt"/>
                        </a:rPr>
                        <a:t>Kuruwa</a:t>
                      </a:r>
                      <a:r>
                        <a:rPr lang="en-US" sz="1000" b="0" i="0" u="none" strike="noStrike" baseline="0" dirty="0">
                          <a:solidFill>
                            <a:srgbClr val="003F59"/>
                          </a:solidFill>
                          <a:latin typeface="+mn-lt"/>
                        </a:rPr>
                        <a:t> </a:t>
                      </a:r>
                      <a:r>
                        <a:rPr lang="en-US" sz="1000" b="0" i="0" u="none" strike="noStrike" baseline="0" dirty="0" err="1">
                          <a:solidFill>
                            <a:srgbClr val="003F59"/>
                          </a:solidFill>
                          <a:latin typeface="+mn-lt"/>
                        </a:rPr>
                        <a:t>Ghar</a:t>
                      </a:r>
                      <a:r>
                        <a:rPr lang="en-US" sz="1000" b="0" i="0" u="none" strike="noStrike" baseline="0" dirty="0">
                          <a:solidFill>
                            <a:srgbClr val="003F59"/>
                          </a:solidFill>
                          <a:latin typeface="+mn-lt"/>
                        </a:rPr>
                        <a:t>.</a:t>
                      </a:r>
                      <a:endParaRPr lang="en-US" sz="1000" b="0" i="0" u="none" strike="noStrike" dirty="0">
                        <a:solidFill>
                          <a:srgbClr val="003F59"/>
                        </a:solidFill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endParaRPr lang="en-US" sz="1000" b="0" i="0" u="none" strike="noStrike" dirty="0">
                        <a:solidFill>
                          <a:srgbClr val="003F59"/>
                        </a:solidFill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2586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000" b="0" i="0" u="none" strike="noStrike" dirty="0">
                          <a:solidFill>
                            <a:srgbClr val="003F59"/>
                          </a:solidFill>
                          <a:latin typeface="+mn-lt"/>
                        </a:rPr>
                        <a:t>Construction of Hospital gate.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endParaRPr lang="en-US" sz="1000" b="0" i="0" u="none" strike="noStrike" dirty="0">
                        <a:solidFill>
                          <a:srgbClr val="003F59"/>
                        </a:solidFill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2586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000" b="0" i="0" u="none" strike="noStrike" dirty="0">
                          <a:solidFill>
                            <a:srgbClr val="003F59"/>
                          </a:solidFill>
                          <a:latin typeface="+mn-lt"/>
                        </a:rPr>
                        <a:t>Complete</a:t>
                      </a:r>
                      <a:r>
                        <a:rPr lang="en-US" sz="1000" b="0" i="0" u="none" strike="noStrike" baseline="0" dirty="0">
                          <a:solidFill>
                            <a:srgbClr val="003F59"/>
                          </a:solidFill>
                          <a:latin typeface="+mn-lt"/>
                        </a:rPr>
                        <a:t>ness of staff quarter.</a:t>
                      </a:r>
                      <a:endParaRPr lang="en-US" sz="1000" b="0" i="0" u="none" strike="noStrike" dirty="0">
                        <a:solidFill>
                          <a:srgbClr val="003F59"/>
                        </a:solidFill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endParaRPr lang="en-US" sz="1000" b="0" i="0" u="none" strike="noStrike" dirty="0">
                        <a:solidFill>
                          <a:srgbClr val="003F59"/>
                        </a:solidFill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5" name="Picture 4" descr="nepa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3400" y="685800"/>
            <a:ext cx="686784" cy="838200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67512"/>
            <a:ext cx="3733800" cy="704088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Oxygen Plant</a:t>
            </a:r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86000" y="-228600"/>
            <a:ext cx="4572000" cy="7924800"/>
          </a:xfrm>
          <a:prstGeom prst="rect">
            <a:avLst/>
          </a:prstGeom>
          <a:ln w="190500" cap="sq">
            <a:solidFill>
              <a:schemeClr val="bg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Picture 3" descr="nepa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200" y="381000"/>
            <a:ext cx="686784" cy="838200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04088"/>
            <a:ext cx="70104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Hospital Photos to justify previous presentations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8920" y="1765637"/>
            <a:ext cx="3881316" cy="41600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16077" y="1691878"/>
            <a:ext cx="3886201" cy="43124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nepal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762000"/>
            <a:ext cx="686784" cy="838200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495" y="457200"/>
            <a:ext cx="7144305" cy="93989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  <a:latin typeface="+mn-lt"/>
              </a:rPr>
              <a:t>Hospital Photos to justify previous presentations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05890" y="-372289"/>
            <a:ext cx="3979822" cy="7924801"/>
          </a:xfrm>
          <a:prstGeom prst="rect">
            <a:avLst/>
          </a:prstGeom>
          <a:ln w="190500" cap="sq">
            <a:solidFill>
              <a:schemeClr val="bg1">
                <a:lumMod val="6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Picture 3" descr="nepal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7200" y="685800"/>
            <a:ext cx="686784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900689"/>
      </p:ext>
    </p:extLst>
  </p:cSld>
  <p:clrMapOvr>
    <a:masterClrMapping/>
  </p:clrMapOvr>
  <p:transition spd="slow">
    <p:pull dir="r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6400800" cy="70408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50 </a:t>
            </a:r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KV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Stabilizer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676400"/>
            <a:ext cx="7848600" cy="43517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2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 descr="nepa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200" y="685800"/>
            <a:ext cx="686784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119554"/>
      </p:ext>
    </p:extLst>
  </p:cSld>
  <p:clrMapOvr>
    <a:masterClrMapping/>
  </p:clrMapOvr>
  <p:transition spd="slow">
    <p:pull dir="r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4114800" cy="93268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Power backup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954025"/>
            <a:ext cx="8229602" cy="43517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2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 descr="nepa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0" y="838200"/>
            <a:ext cx="686784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891030"/>
      </p:ext>
    </p:extLst>
  </p:cSld>
  <p:clrMapOvr>
    <a:masterClrMapping/>
  </p:clrMapOvr>
  <p:transition spd="slow">
    <p:pull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084" y="1305019"/>
            <a:ext cx="8149591" cy="399850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                             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en-US" dirty="0"/>
              <a:t>                         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822269"/>
            <a:ext cx="3280925" cy="29021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83" y="1746069"/>
            <a:ext cx="3666917" cy="297833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Rectangle 5"/>
          <p:cNvSpPr/>
          <p:nvPr/>
        </p:nvSpPr>
        <p:spPr>
          <a:xfrm>
            <a:off x="4318920" y="2971800"/>
            <a:ext cx="4816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√</a:t>
            </a:r>
          </a:p>
        </p:txBody>
      </p:sp>
      <p:sp>
        <p:nvSpPr>
          <p:cNvPr id="7" name="Rectangle 6"/>
          <p:cNvSpPr/>
          <p:nvPr/>
        </p:nvSpPr>
        <p:spPr>
          <a:xfrm>
            <a:off x="533400" y="986135"/>
            <a:ext cx="7239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SOCIAL SERVICE UNIT</a:t>
            </a:r>
          </a:p>
        </p:txBody>
      </p:sp>
      <p:pic>
        <p:nvPicPr>
          <p:cNvPr id="8" name="Picture 7" descr="nepal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4800" y="685800"/>
            <a:ext cx="686784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419746"/>
      </p:ext>
    </p:extLst>
  </p:cSld>
  <p:clrMapOvr>
    <a:masterClrMapping/>
  </p:clrMapOvr>
  <p:transition spd="slow">
    <p:pull dir="r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5715000" cy="838200"/>
          </a:xfrm>
        </p:spPr>
        <p:txBody>
          <a:bodyPr/>
          <a:lstStyle/>
          <a:p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Operation Theatre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94114"/>
            <a:ext cx="2676116" cy="31350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507" y="1911938"/>
            <a:ext cx="2658293" cy="31172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311" y="1911938"/>
            <a:ext cx="2439489" cy="31172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nepal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7200" y="685800"/>
            <a:ext cx="686784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03875"/>
      </p:ext>
    </p:extLst>
  </p:cSld>
  <p:clrMapOvr>
    <a:masterClrMapping/>
  </p:clrMapOvr>
  <p:transition spd="slow">
    <p:pull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D0ECB-C0E7-428B-AE7B-389C771F1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685800"/>
            <a:ext cx="4419600" cy="609600"/>
          </a:xfrm>
          <a:noFill/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+mn-lt"/>
                <a:cs typeface="Times New Roman" panose="02020603050405020304" pitchFamily="18" charset="0"/>
              </a:rPr>
              <a:t>MSS score Trend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126F285-6A5C-49FA-911F-506A664339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1278699"/>
              </p:ext>
            </p:extLst>
          </p:nvPr>
        </p:nvGraphicFramePr>
        <p:xfrm>
          <a:off x="154546" y="1171977"/>
          <a:ext cx="8989454" cy="5589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Picture 3" descr="nepal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7477" y="152400"/>
            <a:ext cx="936523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22255"/>
      </p:ext>
    </p:extLst>
  </p:cSld>
  <p:clrMapOvr>
    <a:masterClrMapping/>
  </p:clrMapOvr>
  <p:transition spd="slow">
    <p:pull dir="r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5334000" cy="70408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Post operative ward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828800"/>
            <a:ext cx="8229602" cy="43517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nepa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0" y="685800"/>
            <a:ext cx="686784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601644"/>
      </p:ext>
    </p:extLst>
  </p:cSld>
  <p:clrMapOvr>
    <a:masterClrMapping/>
  </p:clrMapOvr>
  <p:transition spd="slow">
    <p:pull dir="r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438D5AF-A24D-4EF8-952C-A2F3A712C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38400" y="700088"/>
            <a:ext cx="3868340" cy="823912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4400" dirty="0">
                <a:solidFill>
                  <a:schemeClr val="bg2">
                    <a:lumMod val="25000"/>
                  </a:schemeClr>
                </a:solidFill>
              </a:rPr>
              <a:t>Dental room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701" y="2057400"/>
            <a:ext cx="3684588" cy="36845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1">
                <a:lumMod val="6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694" y="2057400"/>
            <a:ext cx="4137106" cy="37128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1">
                <a:lumMod val="65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 descr="nepal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7200" y="838200"/>
            <a:ext cx="686784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792214"/>
      </p:ext>
    </p:extLst>
  </p:cSld>
  <p:clrMapOvr>
    <a:masterClrMapping/>
  </p:clrMapOvr>
  <p:transition spd="slow">
    <p:pull dir="r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EE7EEF18-19D3-4DEF-BF12-3B226A3870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830" y="653049"/>
            <a:ext cx="4585648" cy="947151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4800" dirty="0"/>
              <a:t> OT ROOM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2514600"/>
            <a:ext cx="3684588" cy="36845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Content Placeholder 2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78897"/>
            <a:ext cx="3048000" cy="3048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3634"/>
            <a:ext cx="2834640" cy="28346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 descr="nepal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5800" y="304800"/>
            <a:ext cx="686784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013433"/>
      </p:ext>
    </p:extLst>
  </p:cSld>
  <p:clrMapOvr>
    <a:masterClrMapping/>
  </p:clrMapOvr>
  <p:transition spd="slow">
    <p:pull dir="r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  <a:ln>
            <a:noFill/>
          </a:ln>
        </p:spPr>
        <p:txBody>
          <a:bodyPr/>
          <a:lstStyle/>
          <a:p>
            <a:pPr algn="ctr"/>
            <a:r>
              <a:rPr lang="en-US" b="1" dirty="0">
                <a:latin typeface="+mn-lt"/>
              </a:rPr>
              <a:t>Post-Operative Room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46" y="1752600"/>
            <a:ext cx="4078054" cy="40780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752600"/>
            <a:ext cx="3958584" cy="4114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nepal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533400"/>
            <a:ext cx="686784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455220"/>
      </p:ext>
    </p:extLst>
  </p:cSld>
  <p:clrMapOvr>
    <a:masterClrMapping/>
  </p:clrMapOvr>
  <p:transition spd="slow">
    <p:pull dir="r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6B9C9F-E289-4253-AD86-FF2A071EE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943" y="609600"/>
            <a:ext cx="3516857" cy="1676400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200" b="1" dirty="0">
                <a:latin typeface="+mn-lt"/>
              </a:rPr>
              <a:t>Delivery Room at </a:t>
            </a:r>
            <a:r>
              <a:rPr lang="en-US" sz="3200" b="1" dirty="0" err="1">
                <a:latin typeface="+mn-lt"/>
              </a:rPr>
              <a:t>Malangawa</a:t>
            </a:r>
            <a:r>
              <a:rPr lang="en-US" sz="3200" b="1" dirty="0">
                <a:latin typeface="+mn-lt"/>
              </a:rPr>
              <a:t> Hospital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3692927"/>
            <a:ext cx="3058237" cy="30126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itle 4">
            <a:extLst>
              <a:ext uri="{FF2B5EF4-FFF2-40B4-BE49-F238E27FC236}">
                <a16:creationId xmlns:a16="http://schemas.microsoft.com/office/drawing/2014/main" id="{516B9C9F-E289-4253-AD86-FF2A071EEDAA}"/>
              </a:ext>
            </a:extLst>
          </p:cNvPr>
          <p:cNvSpPr txBox="1">
            <a:spLocks/>
          </p:cNvSpPr>
          <p:nvPr/>
        </p:nvSpPr>
        <p:spPr>
          <a:xfrm>
            <a:off x="4343401" y="791570"/>
            <a:ext cx="1245360" cy="124422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60000" lnSpcReduction="20000"/>
            <a:scene3d>
              <a:camera prst="isometricOffAxis2Left"/>
              <a:lightRig rig="threePt" dir="t"/>
            </a:scene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C00000"/>
                </a:solidFill>
                <a:latin typeface="+mn-lt"/>
              </a:rPr>
              <a:t>Pre-labor Room</a:t>
            </a: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516B9C9F-E289-4253-AD86-FF2A071EEDAA}"/>
              </a:ext>
            </a:extLst>
          </p:cNvPr>
          <p:cNvSpPr txBox="1">
            <a:spLocks/>
          </p:cNvSpPr>
          <p:nvPr/>
        </p:nvSpPr>
        <p:spPr>
          <a:xfrm>
            <a:off x="4419600" y="4230805"/>
            <a:ext cx="1447800" cy="124422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7500"/>
            <a:scene3d>
              <a:camera prst="perspectiveHeroicExtremeLeftFacing"/>
              <a:lightRig rig="threePt" dir="t"/>
            </a:scene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C00000"/>
                </a:solidFill>
                <a:latin typeface="+mn-lt"/>
              </a:rPr>
              <a:t>PNC Room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17" y="2602522"/>
            <a:ext cx="4002259" cy="40022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838200"/>
            <a:ext cx="30480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 descr="nepal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600" y="0"/>
            <a:ext cx="686784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677414"/>
      </p:ext>
    </p:extLst>
  </p:cSld>
  <p:clrMapOvr>
    <a:masterClrMapping/>
  </p:clrMapOvr>
  <p:transition spd="slow">
    <p:pull dir="r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96E7A-A7AC-4B09-8A6D-6EA51164B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8058" y="2057400"/>
            <a:ext cx="2208342" cy="2819400"/>
          </a:xfrm>
          <a:ln>
            <a:noFill/>
          </a:ln>
        </p:spPr>
        <p:txBody>
          <a:bodyPr>
            <a:noAutofit/>
            <a:scene3d>
              <a:camera prst="perspectiveContrastingLeftFacing"/>
              <a:lightRig rig="threePt" dir="t"/>
            </a:scene3d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+mn-lt"/>
              </a:rPr>
              <a:t> Family Planning and Safe Abortion Service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37594" y="2022100"/>
            <a:ext cx="4664693" cy="2754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160" y="838200"/>
            <a:ext cx="2809440" cy="243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3485005"/>
            <a:ext cx="2945952" cy="3174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nepal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600" y="0"/>
            <a:ext cx="686784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347662"/>
      </p:ext>
    </p:extLst>
  </p:cSld>
  <p:clrMapOvr>
    <a:masterClrMapping/>
  </p:clrMapOvr>
  <p:transition spd="slow">
    <p:pull dir="r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61364F0-55A0-42CD-A19D-DF8D68A12BEE}"/>
              </a:ext>
            </a:extLst>
          </p:cNvPr>
          <p:cNvSpPr txBox="1">
            <a:spLocks/>
          </p:cNvSpPr>
          <p:nvPr/>
        </p:nvSpPr>
        <p:spPr>
          <a:xfrm>
            <a:off x="0" y="700088"/>
            <a:ext cx="5334000" cy="8239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>
                <a:solidFill>
                  <a:schemeClr val="bg2">
                    <a:lumMod val="25000"/>
                  </a:schemeClr>
                </a:solidFill>
              </a:rPr>
              <a:t>Emergency Room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60" y="1730326"/>
            <a:ext cx="4596218" cy="4596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Content Placeholder 1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86210" y="2800211"/>
            <a:ext cx="4590530" cy="26106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nepal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800" y="685800"/>
            <a:ext cx="686784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7486"/>
      </p:ext>
    </p:extLst>
  </p:cSld>
  <p:clrMapOvr>
    <a:masterClrMapping/>
  </p:clrMapOvr>
  <p:transition spd="slow">
    <p:pull dir="r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438D5AF-A24D-4EF8-952C-A2F3A712C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4800" y="852488"/>
            <a:ext cx="4114800" cy="823912"/>
          </a:xfr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/>
          <a:lstStyle/>
          <a:p>
            <a:pPr algn="ctr"/>
            <a:r>
              <a:rPr lang="en-US" sz="2800" dirty="0"/>
              <a:t>Pharmacy with free medicines list display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63" y="2006221"/>
            <a:ext cx="4183442" cy="4183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Content Placeholder 10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995" r="-10208" b="17453"/>
          <a:stretch/>
        </p:blipFill>
        <p:spPr>
          <a:xfrm rot="5400000">
            <a:off x="3985144" y="1918648"/>
            <a:ext cx="5715001" cy="3858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nepal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0"/>
            <a:ext cx="686784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246306"/>
      </p:ext>
    </p:extLst>
  </p:cSld>
  <p:clrMapOvr>
    <a:masterClrMapping/>
  </p:clrMapOvr>
  <p:transition spd="slow">
    <p:pull dir="r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38D5AF-A24D-4EF8-952C-A2F3A712C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685800"/>
            <a:ext cx="8305800" cy="823912"/>
          </a:xfrm>
          <a:ln>
            <a:noFill/>
          </a:ln>
        </p:spPr>
        <p:txBody>
          <a:bodyPr/>
          <a:lstStyle/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</a:rPr>
              <a:t>X-ray room And caution notice at door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828801"/>
            <a:ext cx="3979863" cy="436086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Content Placeholder 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133600"/>
            <a:ext cx="4038600" cy="406884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Picture 5" descr="nepal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0"/>
            <a:ext cx="686784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71965"/>
      </p:ext>
    </p:extLst>
  </p:cSld>
  <p:clrMapOvr>
    <a:masterClrMapping/>
  </p:clrMapOvr>
  <p:transition spd="slow">
    <p:pull dir="r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730154"/>
            <a:ext cx="3256359" cy="717646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en-US" b="1" dirty="0">
                <a:latin typeface="+mn-lt"/>
              </a:rPr>
              <a:t>Lab Room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76400"/>
            <a:ext cx="8305800" cy="4047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nepa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200" y="609600"/>
            <a:ext cx="686784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209778"/>
      </p:ext>
    </p:extLst>
  </p:cSld>
  <p:clrMapOvr>
    <a:masterClrMapping/>
  </p:clrMapOvr>
  <p:transition spd="slow"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9106" y="685800"/>
            <a:ext cx="7257150" cy="418738"/>
          </a:xfrm>
          <a:noFill/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Comparison between last two Follow-Up Score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4680906"/>
              </p:ext>
            </p:extLst>
          </p:nvPr>
        </p:nvGraphicFramePr>
        <p:xfrm>
          <a:off x="37054" y="1171373"/>
          <a:ext cx="9068309" cy="51038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45518">
                  <a:extLst>
                    <a:ext uri="{9D8B030D-6E8A-4147-A177-3AD203B41FA5}">
                      <a16:colId xmlns:a16="http://schemas.microsoft.com/office/drawing/2014/main" val="4223248988"/>
                    </a:ext>
                  </a:extLst>
                </a:gridCol>
                <a:gridCol w="927442">
                  <a:extLst>
                    <a:ext uri="{9D8B030D-6E8A-4147-A177-3AD203B41FA5}">
                      <a16:colId xmlns:a16="http://schemas.microsoft.com/office/drawing/2014/main" val="688504404"/>
                    </a:ext>
                  </a:extLst>
                </a:gridCol>
                <a:gridCol w="655097">
                  <a:extLst>
                    <a:ext uri="{9D8B030D-6E8A-4147-A177-3AD203B41FA5}">
                      <a16:colId xmlns:a16="http://schemas.microsoft.com/office/drawing/2014/main" val="776930596"/>
                    </a:ext>
                  </a:extLst>
                </a:gridCol>
                <a:gridCol w="1236589">
                  <a:extLst>
                    <a:ext uri="{9D8B030D-6E8A-4147-A177-3AD203B41FA5}">
                      <a16:colId xmlns:a16="http://schemas.microsoft.com/office/drawing/2014/main" val="3761875052"/>
                    </a:ext>
                  </a:extLst>
                </a:gridCol>
                <a:gridCol w="1148260">
                  <a:extLst>
                    <a:ext uri="{9D8B030D-6E8A-4147-A177-3AD203B41FA5}">
                      <a16:colId xmlns:a16="http://schemas.microsoft.com/office/drawing/2014/main" val="1734869640"/>
                    </a:ext>
                  </a:extLst>
                </a:gridCol>
                <a:gridCol w="1254947">
                  <a:extLst>
                    <a:ext uri="{9D8B030D-6E8A-4147-A177-3AD203B41FA5}">
                      <a16:colId xmlns:a16="http://schemas.microsoft.com/office/drawing/2014/main" val="3600920966"/>
                    </a:ext>
                  </a:extLst>
                </a:gridCol>
                <a:gridCol w="1100456">
                  <a:extLst>
                    <a:ext uri="{9D8B030D-6E8A-4147-A177-3AD203B41FA5}">
                      <a16:colId xmlns:a16="http://schemas.microsoft.com/office/drawing/2014/main" val="3080644347"/>
                    </a:ext>
                  </a:extLst>
                </a:gridCol>
              </a:tblGrid>
              <a:tr h="11908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Name/Section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Std.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 Score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Follow-up 8</a:t>
                      </a:r>
                      <a:r>
                        <a:rPr lang="en-US" sz="1600" b="1" baseline="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MSS Percentage</a:t>
                      </a:r>
                      <a:endParaRPr lang="en-US" sz="1600" b="1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Follow-up 9</a:t>
                      </a:r>
                      <a:r>
                        <a:rPr lang="en-US" sz="1600" b="1" baseline="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MSS Percentage</a:t>
                      </a:r>
                      <a:endParaRPr lang="en-US" sz="1600" b="1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Follow-up </a:t>
                      </a:r>
                      <a:r>
                        <a:rPr lang="en-US" sz="1600" b="1" baseline="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baseline="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MSS Percentage</a:t>
                      </a:r>
                      <a:endParaRPr lang="en-US" sz="1600" b="1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MSS Score</a:t>
                      </a:r>
                      <a:endParaRPr lang="en-US" sz="1600" b="1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1173658"/>
                  </a:ext>
                </a:extLst>
              </a:tr>
              <a:tr h="9591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Governance and Management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30%</a:t>
                      </a:r>
                    </a:p>
                  </a:txBody>
                  <a:tcPr marL="7144" marR="7144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rtl="0" fontAlgn="t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72 %</a:t>
                      </a:r>
                    </a:p>
                  </a:txBody>
                  <a:tcPr marL="7144" marR="7144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83%</a:t>
                      </a:r>
                    </a:p>
                  </a:txBody>
                  <a:tcPr marL="7144" marR="7144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+mn-lt"/>
                      </a:endParaRPr>
                    </a:p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90</a:t>
                      </a:r>
                    </a:p>
                  </a:txBody>
                  <a:tcPr marL="7144" marR="7144" marT="9525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689435"/>
                  </a:ext>
                </a:extLst>
              </a:tr>
              <a:tr h="9591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Clinical Management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478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682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46%</a:t>
                      </a:r>
                    </a:p>
                  </a:txBody>
                  <a:tcPr marL="7144" marR="7144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rtl="0" fontAlgn="t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46 %</a:t>
                      </a:r>
                    </a:p>
                  </a:txBody>
                  <a:tcPr marL="7144" marR="7144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51%</a:t>
                      </a: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+mn-lt"/>
                      </a:endParaRPr>
                    </a:p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346</a:t>
                      </a:r>
                    </a:p>
                  </a:txBody>
                  <a:tcPr marL="7144" marR="7144" marT="9525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472977"/>
                  </a:ext>
                </a:extLst>
              </a:tr>
              <a:tr h="9591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Hospital Support Service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138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148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39%</a:t>
                      </a:r>
                    </a:p>
                  </a:txBody>
                  <a:tcPr marL="7144" marR="7144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 41%</a:t>
                      </a:r>
                    </a:p>
                  </a:txBody>
                  <a:tcPr marL="7144" marR="7144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51%</a:t>
                      </a:r>
                    </a:p>
                  </a:txBody>
                  <a:tcPr marL="7144" marR="7144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75</a:t>
                      </a:r>
                    </a:p>
                  </a:txBody>
                  <a:tcPr marL="7144" marR="7144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6479117"/>
                  </a:ext>
                </a:extLst>
              </a:tr>
              <a:tr h="103549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Total</a:t>
                      </a:r>
                    </a:p>
                  </a:txBody>
                  <a:tcPr marL="68580" marR="6858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721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939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41%</a:t>
                      </a:r>
                    </a:p>
                  </a:txBody>
                  <a:tcPr marL="7144" marR="7144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   50%</a:t>
                      </a:r>
                    </a:p>
                  </a:txBody>
                  <a:tcPr marL="7144" marR="7144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57%</a:t>
                      </a:r>
                    </a:p>
                  </a:txBody>
                  <a:tcPr marL="7144" marR="7144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511</a:t>
                      </a:r>
                    </a:p>
                  </a:txBody>
                  <a:tcPr marL="7144" marR="7144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5072440"/>
                  </a:ext>
                </a:extLst>
              </a:tr>
            </a:tbl>
          </a:graphicData>
        </a:graphic>
      </p:graphicFrame>
      <p:pic>
        <p:nvPicPr>
          <p:cNvPr id="5" name="Picture 4" descr="nepa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782" y="152400"/>
            <a:ext cx="749218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049678"/>
      </p:ext>
    </p:extLst>
  </p:cSld>
  <p:clrMapOvr>
    <a:masterClrMapping/>
  </p:clrMapOvr>
  <p:transition spd="slow">
    <p:pull dir="r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7EEF18-19D3-4DEF-BF12-3B226A3870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547688"/>
            <a:ext cx="4648200" cy="823912"/>
          </a:xfrm>
          <a:ln>
            <a:noFill/>
          </a:ln>
        </p:spPr>
        <p:txBody>
          <a:bodyPr/>
          <a:lstStyle/>
          <a:p>
            <a:pPr algn="ctr"/>
            <a:r>
              <a:rPr lang="en-US" sz="3600" dirty="0">
                <a:solidFill>
                  <a:schemeClr val="bg2">
                    <a:lumMod val="25000"/>
                  </a:schemeClr>
                </a:solidFill>
              </a:rPr>
              <a:t>Social Service Unit 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7" b="20169"/>
          <a:stretch/>
        </p:blipFill>
        <p:spPr>
          <a:xfrm>
            <a:off x="721717" y="1254382"/>
            <a:ext cx="7584083" cy="5023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nepa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8600" y="228600"/>
            <a:ext cx="686784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712321"/>
      </p:ext>
    </p:extLst>
  </p:cSld>
  <p:clrMapOvr>
    <a:masterClrMapping/>
  </p:clrMapOvr>
  <p:transition spd="slow">
    <p:pull dir="r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06BAE-4DA8-4DD9-BD98-CC8B9B734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6200" y="990600"/>
            <a:ext cx="2819400" cy="914400"/>
          </a:xfrm>
        </p:spPr>
        <p:txBody>
          <a:bodyPr>
            <a:normAutofit/>
          </a:bodyPr>
          <a:lstStyle/>
          <a:p>
            <a:pPr algn="ctr"/>
            <a:r>
              <a:rPr lang="en-US" b="1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OCMC</a:t>
            </a:r>
            <a:endParaRPr lang="en-US" b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28600"/>
            <a:ext cx="3227388" cy="32273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Content Placeholder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2209800"/>
            <a:ext cx="3433958" cy="34339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050" y="3570851"/>
            <a:ext cx="3134750" cy="31347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F906BAE-4DA8-4DD9-BD98-CC8B9B73460B}"/>
              </a:ext>
            </a:extLst>
          </p:cNvPr>
          <p:cNvSpPr txBox="1">
            <a:spLocks/>
          </p:cNvSpPr>
          <p:nvPr/>
        </p:nvSpPr>
        <p:spPr>
          <a:xfrm>
            <a:off x="6553200" y="2057400"/>
            <a:ext cx="2286000" cy="914400"/>
          </a:xfrm>
          <a:prstGeom prst="rect">
            <a:avLst/>
          </a:prstGeom>
        </p:spPr>
        <p:txBody>
          <a:bodyPr vert="horz" lIns="0" tIns="45720" rIns="0" bIns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ROOM</a:t>
            </a:r>
          </a:p>
        </p:txBody>
      </p:sp>
      <p:pic>
        <p:nvPicPr>
          <p:cNvPr id="7" name="Picture 6" descr="nepal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3400" y="609600"/>
            <a:ext cx="686784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928042"/>
      </p:ext>
    </p:extLst>
  </p:cSld>
  <p:clrMapOvr>
    <a:masterClrMapping/>
  </p:clrMapOvr>
  <p:transition spd="slow">
    <p:pull dir="r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47800" y="2590800"/>
            <a:ext cx="6934200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pPr algn="ctr"/>
            <a:r>
              <a:rPr lang="en-US" sz="9600" b="1" dirty="0">
                <a:solidFill>
                  <a:srgbClr val="FF0000"/>
                </a:solidFill>
                <a:latin typeface="+mn-lt"/>
              </a:rPr>
              <a:t>Thank You</a:t>
            </a:r>
          </a:p>
        </p:txBody>
      </p:sp>
      <p:pic>
        <p:nvPicPr>
          <p:cNvPr id="3" name="Picture 2" descr="nepa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3400" y="685800"/>
            <a:ext cx="686784" cy="838200"/>
          </a:xfrm>
          <a:prstGeom prst="rect">
            <a:avLst/>
          </a:prstGeom>
        </p:spPr>
      </p:pic>
    </p:spTree>
  </p:cSld>
  <p:clrMapOvr>
    <a:masterClrMapping/>
  </p:clrMapOvr>
  <p:transition spd="slow" advClick="0" advTm="1000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D0ECB-C0E7-428B-AE7B-389C771F1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4248" y="584041"/>
            <a:ext cx="6057900" cy="711359"/>
          </a:xfrm>
          <a:noFill/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MSS Score Trend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126F285-6A5C-49FA-911F-506A664339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6014662"/>
              </p:ext>
            </p:extLst>
          </p:nvPr>
        </p:nvGraphicFramePr>
        <p:xfrm>
          <a:off x="179364" y="1195754"/>
          <a:ext cx="8809892" cy="5373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Picture 3" descr="nepal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5800" y="152400"/>
            <a:ext cx="686784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957983"/>
      </p:ext>
    </p:extLst>
  </p:cSld>
  <p:clrMapOvr>
    <a:masterClrMapping/>
  </p:clrMapOvr>
  <p:transition spd="slow">
    <p:pull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5E6FEE8-DDA6-461F-8D5E-577C6B21F3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982278"/>
              </p:ext>
            </p:extLst>
          </p:nvPr>
        </p:nvGraphicFramePr>
        <p:xfrm>
          <a:off x="31845" y="624385"/>
          <a:ext cx="9112155" cy="64960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0155">
                  <a:extLst>
                    <a:ext uri="{9D8B030D-6E8A-4147-A177-3AD203B41FA5}">
                      <a16:colId xmlns:a16="http://schemas.microsoft.com/office/drawing/2014/main" val="3462851594"/>
                    </a:ext>
                  </a:extLst>
                </a:gridCol>
                <a:gridCol w="1203592">
                  <a:extLst>
                    <a:ext uri="{9D8B030D-6E8A-4147-A177-3AD203B41FA5}">
                      <a16:colId xmlns:a16="http://schemas.microsoft.com/office/drawing/2014/main" val="1149434772"/>
                    </a:ext>
                  </a:extLst>
                </a:gridCol>
                <a:gridCol w="4150821">
                  <a:extLst>
                    <a:ext uri="{9D8B030D-6E8A-4147-A177-3AD203B41FA5}">
                      <a16:colId xmlns:a16="http://schemas.microsoft.com/office/drawing/2014/main" val="3461838052"/>
                    </a:ext>
                  </a:extLst>
                </a:gridCol>
                <a:gridCol w="474826">
                  <a:extLst>
                    <a:ext uri="{9D8B030D-6E8A-4147-A177-3AD203B41FA5}">
                      <a16:colId xmlns:a16="http://schemas.microsoft.com/office/drawing/2014/main" val="1424178768"/>
                    </a:ext>
                  </a:extLst>
                </a:gridCol>
                <a:gridCol w="406995">
                  <a:extLst>
                    <a:ext uri="{9D8B030D-6E8A-4147-A177-3AD203B41FA5}">
                      <a16:colId xmlns:a16="http://schemas.microsoft.com/office/drawing/2014/main" val="2315350966"/>
                    </a:ext>
                  </a:extLst>
                </a:gridCol>
                <a:gridCol w="2145766">
                  <a:extLst>
                    <a:ext uri="{9D8B030D-6E8A-4147-A177-3AD203B41FA5}">
                      <a16:colId xmlns:a16="http://schemas.microsoft.com/office/drawing/2014/main" val="270949777"/>
                    </a:ext>
                  </a:extLst>
                </a:gridCol>
              </a:tblGrid>
              <a:tr h="2970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SN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Key Service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Standards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No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Rational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596562180"/>
                  </a:ext>
                </a:extLst>
              </a:tr>
              <a:tr h="297040">
                <a:tc>
                  <a:txBody>
                    <a:bodyPr/>
                    <a:lstStyle/>
                    <a:p>
                      <a:pPr marL="0" indent="0" algn="ctr" fontAlgn="ctr">
                        <a:buFont typeface="+mj-lt"/>
                        <a:buNone/>
                      </a:pPr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OPD Services</a:t>
                      </a: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Different OPDs</a:t>
                      </a:r>
                      <a:r>
                        <a:rPr lang="en-GB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(Medical, Ob </a:t>
                      </a:r>
                      <a:r>
                        <a:rPr lang="en-GB" sz="14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Gynec</a:t>
                      </a:r>
                      <a:r>
                        <a:rPr lang="en-GB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 Ortho, </a:t>
                      </a:r>
                      <a:r>
                        <a:rPr lang="en-GB" sz="14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Pediatirc</a:t>
                      </a:r>
                      <a:r>
                        <a:rPr lang="en-GB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 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040">
                <a:tc rowSpan="4"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IPD services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Separate Medical wards with assigned staffs  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206380876"/>
                  </a:ext>
                </a:extLst>
              </a:tr>
              <a:tr h="297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u="none" strike="noStrike">
                          <a:effectLst/>
                          <a:latin typeface="+mn-lt"/>
                        </a:rPr>
                        <a:t>Separate Surgical wards with assigned staffs  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</a:t>
                      </a:r>
                      <a:r>
                        <a:rPr lang="en-US" sz="1400" u="none" strike="noStrike" dirty="0" err="1">
                          <a:effectLst/>
                          <a:latin typeface="+mn-lt"/>
                        </a:rPr>
                        <a:t>N0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Lack of space and HR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641116618"/>
                  </a:ext>
                </a:extLst>
              </a:tr>
              <a:tr h="297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Separate Maternity ward with trained staffs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91784439"/>
                  </a:ext>
                </a:extLst>
              </a:tr>
              <a:tr h="297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Separate paediatric ward with assigned staffs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240933718"/>
                  </a:ext>
                </a:extLst>
              </a:tr>
              <a:tr h="297040">
                <a:tc rowSpan="7"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 rowSpan="7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ER services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Separate ER </a:t>
                      </a:r>
                      <a:r>
                        <a:rPr lang="en-GB" sz="1400" u="none" strike="noStrike" dirty="0" err="1">
                          <a:effectLst/>
                          <a:latin typeface="+mn-lt"/>
                        </a:rPr>
                        <a:t>Deparment</a:t>
                      </a:r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 with 24 hour service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996309880"/>
                  </a:ext>
                </a:extLst>
              </a:tr>
              <a:tr h="297040">
                <a:tc vMerge="1">
                  <a:txBody>
                    <a:bodyPr/>
                    <a:lstStyle/>
                    <a:p>
                      <a:pPr algn="ctr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033" marR="2033" marT="2033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Disaster Management Plan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No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On going.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683301958"/>
                  </a:ext>
                </a:extLst>
              </a:tr>
              <a:tr h="297040">
                <a:tc vMerge="1">
                  <a:txBody>
                    <a:bodyPr/>
                    <a:lstStyle/>
                    <a:p>
                      <a:pPr algn="ctr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033" marR="2033" marT="2033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u="none" strike="noStrike">
                          <a:effectLst/>
                          <a:latin typeface="+mn-lt"/>
                        </a:rPr>
                        <a:t>Triage: Regular and disaster managementTriage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958677514"/>
                  </a:ext>
                </a:extLst>
              </a:tr>
              <a:tr h="297040">
                <a:tc vMerge="1">
                  <a:txBody>
                    <a:bodyPr/>
                    <a:lstStyle/>
                    <a:p>
                      <a:pPr algn="ctr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033" marR="2033" marT="2033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Equipment's: Defibrillator/ DC shock/ Patient monitor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979750096"/>
                  </a:ext>
                </a:extLst>
              </a:tr>
              <a:tr h="5919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HR- Trained HR 24 hour coverage/ ER </a:t>
                      </a:r>
                      <a:r>
                        <a:rPr lang="en-GB" sz="1400" u="none" strike="noStrike" dirty="0" err="1">
                          <a:effectLst/>
                          <a:latin typeface="+mn-lt"/>
                        </a:rPr>
                        <a:t>incharge</a:t>
                      </a:r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- MO/ MDGP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373087762"/>
                  </a:ext>
                </a:extLst>
              </a:tr>
              <a:tr h="297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u="none" strike="noStrike">
                          <a:effectLst/>
                          <a:latin typeface="+mn-lt"/>
                        </a:rPr>
                        <a:t>Emegency Procedure room in ER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003331140"/>
                  </a:ext>
                </a:extLst>
              </a:tr>
              <a:tr h="297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u="none" strike="noStrike">
                          <a:effectLst/>
                          <a:latin typeface="+mn-lt"/>
                        </a:rPr>
                        <a:t>Emergency Plan /Protocol in place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033544304"/>
                  </a:ext>
                </a:extLst>
              </a:tr>
              <a:tr h="297040">
                <a:tc rowSpan="4"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Surgical services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u="none" strike="noStrike">
                          <a:effectLst/>
                          <a:latin typeface="+mn-lt"/>
                        </a:rPr>
                        <a:t>Separate OT for regular and emergency surgery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172847681"/>
                  </a:ext>
                </a:extLst>
              </a:tr>
              <a:tr h="297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u="none" strike="noStrike" dirty="0">
                          <a:effectLst/>
                          <a:latin typeface="+mn-lt"/>
                        </a:rPr>
                        <a:t>HR: MDGP/ Ob Gyn/Surgen/ Ortho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866934623"/>
                  </a:ext>
                </a:extLst>
              </a:tr>
              <a:tr h="297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Separate assigned Post operative ward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566878964"/>
                  </a:ext>
                </a:extLst>
              </a:tr>
              <a:tr h="5919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Types of </a:t>
                      </a:r>
                      <a:r>
                        <a:rPr lang="en-GB" sz="1400" u="none" strike="noStrike" dirty="0" err="1">
                          <a:effectLst/>
                          <a:latin typeface="+mn-lt"/>
                        </a:rPr>
                        <a:t>procedurs</a:t>
                      </a:r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 : CS/</a:t>
                      </a:r>
                      <a:r>
                        <a:rPr lang="en-GB" sz="1400" u="none" strike="noStrike" dirty="0" err="1">
                          <a:effectLst/>
                          <a:latin typeface="+mn-lt"/>
                        </a:rPr>
                        <a:t>Laparotomy</a:t>
                      </a:r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/ general Surgery/ </a:t>
                      </a:r>
                      <a:r>
                        <a:rPr lang="en-GB" sz="1400" u="none" strike="noStrike" dirty="0" err="1">
                          <a:effectLst/>
                          <a:latin typeface="+mn-lt"/>
                        </a:rPr>
                        <a:t>ortho</a:t>
                      </a:r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/ all emergency life saving surgery 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Only </a:t>
                      </a:r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CS/</a:t>
                      </a:r>
                      <a:r>
                        <a:rPr lang="en-GB" sz="1400" u="none" strike="noStrike" dirty="0" err="1">
                          <a:effectLst/>
                          <a:latin typeface="+mn-lt"/>
                        </a:rPr>
                        <a:t>Laparotomy</a:t>
                      </a:r>
                      <a:r>
                        <a:rPr lang="en-GB" sz="1400" u="none" strike="noStrike" baseline="0" dirty="0">
                          <a:effectLst/>
                          <a:latin typeface="+mn-lt"/>
                        </a:rPr>
                        <a:t> services formed.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379664191"/>
                  </a:ext>
                </a:extLst>
              </a:tr>
              <a:tr h="297040">
                <a:tc rowSpan="2"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Anesthesia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HR- AA/ Anesthesiologist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Only AA available.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70031413"/>
                  </a:ext>
                </a:extLst>
              </a:tr>
              <a:tr h="297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GA mechine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232736923"/>
                  </a:ext>
                </a:extLst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 bwMode="auto">
          <a:xfrm>
            <a:off x="0" y="-90985"/>
            <a:ext cx="7828826" cy="624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GB" sz="2000" b="1" dirty="0">
                <a:solidFill>
                  <a:schemeClr val="tx1"/>
                </a:solidFill>
                <a:latin typeface="+mn-lt"/>
              </a:rPr>
              <a:t>Key Performance Service Indicator ( Secondary-A)</a:t>
            </a:r>
            <a:endParaRPr lang="en-US" sz="2000" kern="0" dirty="0">
              <a:solidFill>
                <a:schemeClr val="tx1"/>
              </a:solidFill>
              <a:latin typeface="+mn-lt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307141"/>
      </p:ext>
    </p:extLst>
  </p:cSld>
  <p:clrMapOvr>
    <a:masterClrMapping/>
  </p:clrMapOvr>
  <p:transition spd="slow">
    <p:pull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8A019B-805B-4DAE-943A-0E2F2629CD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99" y="1536392"/>
            <a:ext cx="8582487" cy="395358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Please mention the status of the following services</a:t>
            </a:r>
          </a:p>
          <a:p>
            <a:pPr lvl="1"/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F22D1F7-61FD-447C-92AF-F7FA73F051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447109"/>
              </p:ext>
            </p:extLst>
          </p:nvPr>
        </p:nvGraphicFramePr>
        <p:xfrm>
          <a:off x="0" y="685792"/>
          <a:ext cx="9143999" cy="64792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8645">
                  <a:extLst>
                    <a:ext uri="{9D8B030D-6E8A-4147-A177-3AD203B41FA5}">
                      <a16:colId xmlns:a16="http://schemas.microsoft.com/office/drawing/2014/main" val="3716199185"/>
                    </a:ext>
                  </a:extLst>
                </a:gridCol>
                <a:gridCol w="1331859">
                  <a:extLst>
                    <a:ext uri="{9D8B030D-6E8A-4147-A177-3AD203B41FA5}">
                      <a16:colId xmlns:a16="http://schemas.microsoft.com/office/drawing/2014/main" val="3279946525"/>
                    </a:ext>
                  </a:extLst>
                </a:gridCol>
                <a:gridCol w="4575579">
                  <a:extLst>
                    <a:ext uri="{9D8B030D-6E8A-4147-A177-3AD203B41FA5}">
                      <a16:colId xmlns:a16="http://schemas.microsoft.com/office/drawing/2014/main" val="1735171631"/>
                    </a:ext>
                  </a:extLst>
                </a:gridCol>
                <a:gridCol w="601485">
                  <a:extLst>
                    <a:ext uri="{9D8B030D-6E8A-4147-A177-3AD203B41FA5}">
                      <a16:colId xmlns:a16="http://schemas.microsoft.com/office/drawing/2014/main" val="3878061639"/>
                    </a:ext>
                  </a:extLst>
                </a:gridCol>
                <a:gridCol w="405543">
                  <a:extLst>
                    <a:ext uri="{9D8B030D-6E8A-4147-A177-3AD203B41FA5}">
                      <a16:colId xmlns:a16="http://schemas.microsoft.com/office/drawing/2014/main" val="4226686045"/>
                    </a:ext>
                  </a:extLst>
                </a:gridCol>
                <a:gridCol w="1620888">
                  <a:extLst>
                    <a:ext uri="{9D8B030D-6E8A-4147-A177-3AD203B41FA5}">
                      <a16:colId xmlns:a16="http://schemas.microsoft.com/office/drawing/2014/main" val="3563058057"/>
                    </a:ext>
                  </a:extLst>
                </a:gridCol>
              </a:tblGrid>
              <a:tr h="3248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SN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Key Service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Standards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No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Rational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967633197"/>
                  </a:ext>
                </a:extLst>
              </a:tr>
              <a:tr h="32485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OPD Pharmacy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HR- # </a:t>
                      </a:r>
                      <a:r>
                        <a:rPr lang="en-US" sz="1400" u="none" strike="noStrike" dirty="0" err="1">
                          <a:effectLst/>
                          <a:latin typeface="+mn-lt"/>
                        </a:rPr>
                        <a:t>Pharmesist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 / other HR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715974822"/>
                  </a:ext>
                </a:extLst>
              </a:tr>
              <a:tr h="3248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24 Hours service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138425501"/>
                  </a:ext>
                </a:extLst>
              </a:tr>
              <a:tr h="3248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OPD Hours + on call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187935847"/>
                  </a:ext>
                </a:extLst>
              </a:tr>
              <a:tr h="324853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 rowSpan="7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Laboratory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24 hour services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237870197"/>
                  </a:ext>
                </a:extLst>
              </a:tr>
              <a:tr h="3248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Hematology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61605984"/>
                  </a:ext>
                </a:extLst>
              </a:tr>
              <a:tr h="3248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HR- Technologist/Technician/ Assistant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557563449"/>
                  </a:ext>
                </a:extLst>
              </a:tr>
              <a:tr h="3248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u="none" strike="noStrike" dirty="0" err="1">
                          <a:effectLst/>
                          <a:latin typeface="+mn-lt"/>
                        </a:rPr>
                        <a:t>Biochemestry</a:t>
                      </a:r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 ( Sugar/ </a:t>
                      </a:r>
                      <a:r>
                        <a:rPr lang="en-GB" sz="1400" u="none" strike="noStrike" dirty="0" err="1">
                          <a:effectLst/>
                          <a:latin typeface="+mn-lt"/>
                        </a:rPr>
                        <a:t>LFT</a:t>
                      </a:r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/</a:t>
                      </a:r>
                      <a:r>
                        <a:rPr lang="en-GB" sz="1400" u="none" strike="noStrike" dirty="0" err="1">
                          <a:effectLst/>
                          <a:latin typeface="+mn-lt"/>
                        </a:rPr>
                        <a:t>RFT</a:t>
                      </a:r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/lipid profile)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161826673"/>
                  </a:ext>
                </a:extLst>
              </a:tr>
              <a:tr h="3248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Microbiology with Culture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 No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 On going.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1393211"/>
                  </a:ext>
                </a:extLst>
              </a:tr>
              <a:tr h="3248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T3, T4, TSH,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370500682"/>
                  </a:ext>
                </a:extLst>
              </a:tr>
              <a:tr h="3248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Equipment ( Auto/ Semi Auto Analyzer)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381487043"/>
                  </a:ext>
                </a:extLst>
              </a:tr>
              <a:tr h="32485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Blood bank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Storage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387835827"/>
                  </a:ext>
                </a:extLst>
              </a:tr>
              <a:tr h="3248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Walking Blood Bank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With help</a:t>
                      </a:r>
                      <a:r>
                        <a:rPr lang="en-US" sz="1400" u="none" strike="noStrike" baseline="0" dirty="0">
                          <a:effectLst/>
                          <a:latin typeface="+mn-lt"/>
                        </a:rPr>
                        <a:t> of RC.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172796049"/>
                  </a:ext>
                </a:extLst>
              </a:tr>
              <a:tr h="425119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X-ray service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u="none" strike="noStrike">
                          <a:effectLst/>
                          <a:latin typeface="+mn-lt"/>
                        </a:rPr>
                        <a:t>HR-Rediologist/ Rediographer/ Darkroom assistant/ other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311685243"/>
                  </a:ext>
                </a:extLst>
              </a:tr>
              <a:tr h="3248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Functioning (300 MA or above)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 No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On</a:t>
                      </a:r>
                      <a:r>
                        <a:rPr lang="en-US" sz="1400" u="none" strike="noStrike" baseline="0" dirty="0">
                          <a:effectLst/>
                          <a:latin typeface="+mn-lt"/>
                        </a:rPr>
                        <a:t> the process of installment.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134571179"/>
                  </a:ext>
                </a:extLst>
              </a:tr>
              <a:tr h="3248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Digital/ CR  X-ray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748242003"/>
                  </a:ext>
                </a:extLst>
              </a:tr>
              <a:tr h="3248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u="none" strike="noStrike">
                          <a:effectLst/>
                          <a:latin typeface="+mn-lt"/>
                        </a:rPr>
                        <a:t>Portable X-ray available and functioning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767211630"/>
                  </a:ext>
                </a:extLst>
              </a:tr>
              <a:tr h="3248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USG service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Available and well functioning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Yes </a:t>
                      </a:r>
                      <a:endParaRPr lang="en-US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761219770"/>
                  </a:ext>
                </a:extLst>
              </a:tr>
              <a:tr h="3248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+mn-lt"/>
                        </a:rPr>
                        <a:t>HR-Rediologist/ MDGP/MO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No</a:t>
                      </a: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 Only </a:t>
                      </a:r>
                      <a:r>
                        <a:rPr lang="en-US" sz="1400" u="none" strike="noStrike" dirty="0" err="1">
                          <a:effectLst/>
                          <a:latin typeface="+mn-lt"/>
                        </a:rPr>
                        <a:t>MDGP</a:t>
                      </a:r>
                      <a:r>
                        <a:rPr lang="en-US" sz="1400" u="none" strike="noStrike" baseline="0" dirty="0">
                          <a:effectLst/>
                          <a:latin typeface="+mn-lt"/>
                        </a:rPr>
                        <a:t> available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5" marR="1525" marT="1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047451840"/>
                  </a:ext>
                </a:extLst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 bwMode="auto">
          <a:xfrm>
            <a:off x="0" y="-14785"/>
            <a:ext cx="7447826" cy="624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GB" sz="2000" b="1" dirty="0">
                <a:solidFill>
                  <a:schemeClr val="tx1"/>
                </a:solidFill>
                <a:latin typeface="+mn-lt"/>
              </a:rPr>
              <a:t>Key Performance Service Indicator ( Secondary-A)</a:t>
            </a:r>
            <a:endParaRPr lang="en-US" sz="2000" kern="0" dirty="0">
              <a:solidFill>
                <a:schemeClr val="tx1"/>
              </a:solidFill>
              <a:latin typeface="+mn-lt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437007"/>
      </p:ext>
    </p:extLst>
  </p:cSld>
  <p:clrMapOvr>
    <a:masterClrMapping/>
  </p:clrMapOvr>
  <p:transition spd="slow">
    <p:pull dir="r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Annual Performance Review FY 2071/72&amp;quot;&quot;/&gt;&lt;property id=&quot;20307&quot; value=&quot;401&quot;/&gt;&lt;/object&gt;&lt;object type=&quot;3&quot; unique_id=&quot;10005&quot;&gt;&lt;property id=&quot;20148&quot; value=&quot;5&quot;/&gt;&lt;property id=&quot;20300&quot; value=&quot;Slide 2 - &amp;quot;Outline of Presentation&amp;quot;&quot;/&gt;&lt;property id=&quot;20307&quot; value=&quot;402&quot;/&gt;&lt;/object&gt;&lt;object type=&quot;3&quot; unique_id=&quot;10006&quot;&gt;&lt;property id=&quot;20148&quot; value=&quot;5&quot;/&gt;&lt;property id=&quot;20300&quot; value=&quot;Slide 3 - &amp;quot;Human resource&amp;quot;&quot;/&gt;&lt;property id=&quot;20307&quot; value=&quot;403&quot;/&gt;&lt;/object&gt;&lt;object type=&quot;3&quot; unique_id=&quot;10007&quot;&gt;&lt;property id=&quot;20148&quot; value=&quot;5&quot;/&gt;&lt;property id=&quot;20300&quot; value=&quot;Slide 4 - &amp;quot;Infrastructure&amp;quot;&quot;/&gt;&lt;property id=&quot;20307&quot; value=&quot;404&quot;/&gt;&lt;/object&gt;&lt;object type=&quot;3&quot; unique_id=&quot;10008&quot;&gt;&lt;property id=&quot;20148&quot; value=&quot;5&quot;/&gt;&lt;property id=&quot;20300&quot; value=&quot;Slide 5 - &amp;quot;Hospital Bed&amp;quot;&quot;/&gt;&lt;property id=&quot;20307&quot; value=&quot;405&quot;/&gt;&lt;/object&gt;&lt;object type=&quot;3&quot; unique_id=&quot;10009&quot;&gt;&lt;property id=&quot;20148&quot; value=&quot;5&quot;/&gt;&lt;property id=&quot;20300&quot; value=&quot;Slide 6 - &amp;quot;Finical resource&amp;quot;&quot;/&gt;&lt;property id=&quot;20307&quot; value=&quot;406&quot;/&gt;&lt;/object&gt;&lt;object type=&quot;3&quot; unique_id=&quot;10010&quot;&gt;&lt;property id=&quot;20148&quot; value=&quot;5&quot;/&gt;&lt;property id=&quot;20300&quot; value=&quot;Slide 7 - &amp;quot;Financial resource &amp;#x0D;&amp;#x0A;Locally Managed&amp;quot;&quot;/&gt;&lt;property id=&quot;20307&quot; value=&quot;422&quot;/&gt;&lt;/object&gt;&lt;object type=&quot;3&quot; unique_id=&quot;10011&quot;&gt;&lt;property id=&quot;20148&quot; value=&quot;5&quot;/&gt;&lt;property id=&quot;20300&quot; value=&quot;Slide 8 - &amp;quot;Major Hospital Services&amp;quot;&quot;/&gt;&lt;property id=&quot;20307&quot; value=&quot;407&quot;/&gt;&lt;/object&gt;&lt;object type=&quot;3&quot; unique_id=&quot;10012&quot;&gt;&lt;property id=&quot;20148&quot; value=&quot;5&quot;/&gt;&lt;property id=&quot;20300&quot; value=&quot;Slide 9 - &amp;quot;Hospital Services FY 2071/72&amp;quot;&quot;/&gt;&lt;property id=&quot;20307&quot; value=&quot;408&quot;/&gt;&lt;/object&gt;&lt;object type=&quot;3&quot; unique_id=&quot;10013&quot;&gt;&lt;property id=&quot;20148&quot; value=&quot;5&quot;/&gt;&lt;property id=&quot;20300&quot; value=&quot;Slide 10 - &amp;quot;Hospital Services FY 2071/72&amp;#x0D;&amp;#x0A; Free Health Services and Social Security Programme&amp;quot;&quot;/&gt;&lt;property id=&quot;20307&quot; value=&quot;429&quot;/&gt;&lt;/object&gt;&lt;object type=&quot;3&quot; unique_id=&quot;10014&quot;&gt;&lt;property id=&quot;20148&quot; value=&quot;5&quot;/&gt;&lt;property id=&quot;20300&quot; value=&quot;Slide 11 - &amp;quot;Hospital Services&amp;quot;&quot;/&gt;&lt;property id=&quot;20307&quot; value=&quot;428&quot;/&gt;&lt;/object&gt;&lt;object type=&quot;3&quot; unique_id=&quot;10015&quot;&gt;&lt;property id=&quot;20148&quot; value=&quot;5&quot;/&gt;&lt;property id=&quot;20300&quot; value=&quot;Slide 12 - &amp;quot;Hospital Services&amp;quot;&quot;/&gt;&lt;property id=&quot;20307&quot; value=&quot;425&quot;/&gt;&lt;/object&gt;&lt;object type=&quot;3&quot; unique_id=&quot;10016&quot;&gt;&lt;property id=&quot;20148&quot; value=&quot;5&quot;/&gt;&lt;property id=&quot;20300&quot; value=&quot;Slide 13 - &amp;quot;Hospital Services&amp;quot;&quot;/&gt;&lt;property id=&quot;20307&quot; value=&quot;426&quot;/&gt;&lt;/object&gt;&lt;object type=&quot;3&quot; unique_id=&quot;10017&quot;&gt;&lt;property id=&quot;20148&quot; value=&quot;5&quot;/&gt;&lt;property id=&quot;20300&quot; value=&quot;Slide 14 - &amp;quot;Safe abortion indicator&amp;quot;&quot;/&gt;&lt;property id=&quot;20307&quot; value=&quot;424&quot;/&gt;&lt;/object&gt;&lt;object type=&quot;3&quot; unique_id=&quot;10018&quot;&gt;&lt;property id=&quot;20148&quot; value=&quot;5&quot;/&gt;&lt;property id=&quot;20300&quot; value=&quot;Slide 15 - &amp;quot;Hospital Indicators&amp;quot;&quot;/&gt;&lt;property id=&quot;20307&quot; value=&quot;409&quot;/&gt;&lt;/object&gt;&lt;object type=&quot;3&quot; unique_id=&quot;10020&quot;&gt;&lt;property id=&quot;20148&quot; value=&quot;5&quot;/&gt;&lt;property id=&quot;20300&quot; value=&quot;Slide 18 - &amp;quot;Top 10 Morbidity and Mortality among Inpatients FY 2071/72 &amp;quot;&quot;/&gt;&lt;property id=&quot;20307&quot; value=&quot;411&quot;/&gt;&lt;/object&gt;&lt;object type=&quot;3&quot; unique_id=&quot;10021&quot;&gt;&lt;property id=&quot;20148&quot; value=&quot;5&quot;/&gt;&lt;property id=&quot;20300&quot; value=&quot;Slide 20 - &amp;quot;Top 10 Emergency Surgical and Elective Number of Surgery&amp;quot;&quot;/&gt;&lt;property id=&quot;20307&quot; value=&quot;412&quot;/&gt;&lt;/object&gt;&lt;object type=&quot;3&quot; unique_id=&quot;10022&quot;&gt;&lt;property id=&quot;20148&quot; value=&quot;5&quot;/&gt;&lt;property id=&quot;20300&quot; value=&quot;Slide 21 - &amp;quot;Hospital Service&amp;quot;&quot;/&gt;&lt;property id=&quot;20307&quot; value=&quot;413&quot;/&gt;&lt;/object&gt;&lt;object type=&quot;3&quot; unique_id=&quot;10023&quot;&gt;&lt;property id=&quot;20148&quot; value=&quot;5&quot;/&gt;&lt;property id=&quot;20300&quot; value=&quot;Slide 22 - &amp;quot;Free Health Service&amp;quot;&quot;/&gt;&lt;property id=&quot;20307&quot; value=&quot;414&quot;/&gt;&lt;/object&gt;&lt;object type=&quot;3&quot; unique_id=&quot;10024&quot;&gt;&lt;property id=&quot;20148&quot; value=&quot;5&quot;/&gt;&lt;property id=&quot;20300&quot; value=&quot;Slide 23 - &amp;quot;Free Health Service&amp;quot;&quot;/&gt;&lt;property id=&quot;20307&quot; value=&quot;415&quot;/&gt;&lt;/object&gt;&lt;object type=&quot;3&quot; unique_id=&quot;10025&quot;&gt;&lt;property id=&quot;20148&quot; value=&quot;5&quot;/&gt;&lt;property id=&quot;20300&quot; value=&quot;Slide 24 - &amp;quot;Income, Expenditure &amp;amp; Balance on Free Health Programme: FY 2071/72 &amp;quot;&quot;/&gt;&lt;property id=&quot;20307&quot; value=&quot;416&quot;/&gt;&lt;/object&gt;&lt;object type=&quot;3&quot; unique_id=&quot;10026&quot;&gt;&lt;property id=&quot;20148&quot; value=&quot;5&quot;/&gt;&lt;property id=&quot;20300&quot; value=&quot;Slide 25 - &amp;quot;Impoverished citizen (Bipanna Nagarik) Treatment fund activities&amp;quot;&quot;/&gt;&lt;property id=&quot;20307&quot; value=&quot;423&quot;/&gt;&lt;/object&gt;&lt;object type=&quot;3&quot; unique_id=&quot;10027&quot;&gt;&lt;property id=&quot;20148&quot; value=&quot;5&quot;/&gt;&lt;property id=&quot;20300&quot; value=&quot;Slide 26 - &amp;quot;Requirement of Hospital equipment&amp;#x0D;&amp;#x0A;(for New and upgraded Hospital only)&amp;quot;&quot;/&gt;&lt;property id=&quot;20307&quot; value=&quot;427&quot;/&gt;&lt;/object&gt;&lt;object type=&quot;3&quot; unique_id=&quot;10028&quot;&gt;&lt;property id=&quot;20148&quot; value=&quot;5&quot;/&gt;&lt;property id=&quot;20300&quot; value=&quot;Slide 27 - &amp;quot;GAP ANALYSIS&amp;quot;&quot;/&gt;&lt;property id=&quot;20307&quot; value=&quot;418&quot;/&gt;&lt;/object&gt;&lt;object type=&quot;3&quot; unique_id=&quot;10029&quot;&gt;&lt;property id=&quot;20148&quot; value=&quot;5&quot;/&gt;&lt;property id=&quot;20300&quot; value=&quot;Slide 28 - &amp;quot;STRENGTH/OPPORTUNITY&amp;quot;&quot;/&gt;&lt;property id=&quot;20307&quot; value=&quot;420&quot;/&gt;&lt;/object&gt;&lt;object type=&quot;3&quot; unique_id=&quot;10030&quot;&gt;&lt;property id=&quot;20148&quot; value=&quot;5&quot;/&gt;&lt;property id=&quot;20300&quot; value=&quot;Slide 29&quot;/&gt;&lt;property id=&quot;20307&quot; value=&quot;421&quot;/&gt;&lt;/object&gt;&lt;object type=&quot;3&quot; unique_id=&quot;10379&quot;&gt;&lt;property id=&quot;20148&quot; value=&quot;5&quot;/&gt;&lt;property id=&quot;20300&quot; value=&quot;Slide 16 - &amp;quot;Lab Services&amp;quot;&quot;/&gt;&lt;property id=&quot;20307&quot; value=&quot;431&quot;/&gt;&lt;/object&gt;&lt;object type=&quot;3&quot; unique_id=&quot;11023&quot;&gt;&lt;property id=&quot;20148&quot; value=&quot;5&quot;/&gt;&lt;property id=&quot;20300&quot; value=&quot;Slide 17 - &amp;quot;Diagnostic Services  in the Hospital 2071/2072&amp;quot;&quot;/&gt;&lt;property id=&quot;20307&quot; value=&quot;433&quot;/&gt;&lt;/object&gt;&lt;object type=&quot;3&quot; unique_id=&quot;11234&quot;&gt;&lt;property id=&quot;20148&quot; value=&quot;5&quot;/&gt;&lt;property id=&quot;20300&quot; value=&quot;Slide 19 - &amp;quot;Hospital Deaths FY 2071/72 &amp;quot;&quot;/&gt;&lt;property id=&quot;20307&quot; value=&quot;435&quot;/&gt;&lt;/object&gt;&lt;/object&gt;&lt;/object&gt;&lt;/database&gt;"/>
  <p:tag name="SECTOMILLISECCONVERTED" val="1"/>
</p:tagLst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1_Default Design">
  <a:themeElements>
    <a:clrScheme name="1_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4993</TotalTime>
  <Words>4192</Words>
  <Application>Microsoft Office PowerPoint</Application>
  <PresentationFormat>On-screen Show (4:3)</PresentationFormat>
  <Paragraphs>1351</Paragraphs>
  <Slides>62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62</vt:i4>
      </vt:variant>
    </vt:vector>
  </HeadingPairs>
  <TitlesOfParts>
    <vt:vector size="74" baseType="lpstr">
      <vt:lpstr>Arial</vt:lpstr>
      <vt:lpstr>Calibri</vt:lpstr>
      <vt:lpstr>Constantia</vt:lpstr>
      <vt:lpstr>Kalimati</vt:lpstr>
      <vt:lpstr>Mangal</vt:lpstr>
      <vt:lpstr>Preeti</vt:lpstr>
      <vt:lpstr>Times New Roman</vt:lpstr>
      <vt:lpstr>Wingdings</vt:lpstr>
      <vt:lpstr>Wingdings 2</vt:lpstr>
      <vt:lpstr>1_Default Design</vt:lpstr>
      <vt:lpstr>Custom Design</vt:lpstr>
      <vt:lpstr>Flow</vt:lpstr>
      <vt:lpstr>Provincial Hospital Malangwa Annual Report FY 2078/79</vt:lpstr>
      <vt:lpstr>PowerPoint Presentation</vt:lpstr>
      <vt:lpstr>PowerPoint Presentation</vt:lpstr>
      <vt:lpstr>Human Resources</vt:lpstr>
      <vt:lpstr>MSS score Trend</vt:lpstr>
      <vt:lpstr>Comparison between last two Follow-Up Score </vt:lpstr>
      <vt:lpstr>MSS Score Trend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COVID-19: Preparedness and Response</vt:lpstr>
      <vt:lpstr>COVID-19: Preparedness and Response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Safe Abortion </vt:lpstr>
      <vt:lpstr>PowerPoint Presentation</vt:lpstr>
      <vt:lpstr>PowerPoint Presentation</vt:lpstr>
      <vt:lpstr>Top ten Morbidity</vt:lpstr>
      <vt:lpstr>Hospital Deaths FY 2078/79</vt:lpstr>
      <vt:lpstr>Hospital Based One Stop Crisis Management Center  (OCMC)</vt:lpstr>
      <vt:lpstr>Inpatients Admitted and  Discharged in  FY 2078/79</vt:lpstr>
      <vt:lpstr>Emergency care in FY 2078/79</vt:lpstr>
      <vt:lpstr>Total Patients Served by Social Service Unit FY 2078/79</vt:lpstr>
      <vt:lpstr> Planed Action during last  MSS Assessment and its status- Section One</vt:lpstr>
      <vt:lpstr>Planed Action during last  MSS Assessment and its status- Section Two</vt:lpstr>
      <vt:lpstr>Planed Action during last  MSS Assessment and its status- Section Three</vt:lpstr>
      <vt:lpstr>Prioritized  Action Plan develop during last MSS assessment</vt:lpstr>
      <vt:lpstr>MAJOR STRENGTH</vt:lpstr>
      <vt:lpstr>MAJOR WEAKNESS </vt:lpstr>
      <vt:lpstr>MAJOR OPPORTUNITY</vt:lpstr>
      <vt:lpstr> FAILURE (MOTIVATING) STORY </vt:lpstr>
      <vt:lpstr> Major priorities for hospital strengthen  (Game changer ) </vt:lpstr>
      <vt:lpstr>  Proposed Activities for future  </vt:lpstr>
      <vt:lpstr>Proposed Activities for future</vt:lpstr>
      <vt:lpstr>Proposed Activities for future</vt:lpstr>
      <vt:lpstr>Oxygen Plant</vt:lpstr>
      <vt:lpstr>Hospital Photos to justify previous presentations</vt:lpstr>
      <vt:lpstr>Hospital Photos to justify previous presentations</vt:lpstr>
      <vt:lpstr>50 KV Stabilizer</vt:lpstr>
      <vt:lpstr>Power backup</vt:lpstr>
      <vt:lpstr>PowerPoint Presentation</vt:lpstr>
      <vt:lpstr>Operation Theatre</vt:lpstr>
      <vt:lpstr>Post operative ward</vt:lpstr>
      <vt:lpstr>PowerPoint Presentation</vt:lpstr>
      <vt:lpstr>PowerPoint Presentation</vt:lpstr>
      <vt:lpstr>Post-Operative Room</vt:lpstr>
      <vt:lpstr>Delivery Room at Malangawa Hospital</vt:lpstr>
      <vt:lpstr> Family Planning and Safe Abortion Service </vt:lpstr>
      <vt:lpstr>PowerPoint Presentation</vt:lpstr>
      <vt:lpstr>PowerPoint Presentation</vt:lpstr>
      <vt:lpstr>PowerPoint Presentation</vt:lpstr>
      <vt:lpstr>Lab Room</vt:lpstr>
      <vt:lpstr>PowerPoint Presentation</vt:lpstr>
      <vt:lpstr>OCMC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Integrated Health Management Information System (HMIS)</dc:title>
  <dc:creator>User</dc:creator>
  <cp:lastModifiedBy>asus</cp:lastModifiedBy>
  <cp:revision>807</cp:revision>
  <dcterms:created xsi:type="dcterms:W3CDTF">2002-08-06T16:18:43Z</dcterms:created>
  <dcterms:modified xsi:type="dcterms:W3CDTF">2022-12-26T12:14:22Z</dcterms:modified>
</cp:coreProperties>
</file>